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99" r:id="rId3"/>
  </p:sldMasterIdLst>
  <p:notesMasterIdLst>
    <p:notesMasterId r:id="rId29"/>
  </p:notesMasterIdLst>
  <p:sldIdLst>
    <p:sldId id="256" r:id="rId4"/>
    <p:sldId id="292" r:id="rId5"/>
    <p:sldId id="299" r:id="rId6"/>
    <p:sldId id="278" r:id="rId7"/>
    <p:sldId id="331" r:id="rId8"/>
    <p:sldId id="260" r:id="rId9"/>
    <p:sldId id="336" r:id="rId10"/>
    <p:sldId id="261" r:id="rId11"/>
    <p:sldId id="335" r:id="rId12"/>
    <p:sldId id="342" r:id="rId13"/>
    <p:sldId id="337" r:id="rId14"/>
    <p:sldId id="343" r:id="rId15"/>
    <p:sldId id="290" r:id="rId16"/>
    <p:sldId id="288" r:id="rId17"/>
    <p:sldId id="266" r:id="rId18"/>
    <p:sldId id="332" r:id="rId19"/>
    <p:sldId id="277" r:id="rId20"/>
    <p:sldId id="334" r:id="rId21"/>
    <p:sldId id="325" r:id="rId22"/>
    <p:sldId id="339" r:id="rId23"/>
    <p:sldId id="257" r:id="rId24"/>
    <p:sldId id="340" r:id="rId25"/>
    <p:sldId id="341" r:id="rId26"/>
    <p:sldId id="262" r:id="rId27"/>
    <p:sldId id="3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673" autoAdjust="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38E26-0BD8-44D4-B397-DA18C42A5428}" type="datetimeFigureOut">
              <a:rPr lang="en-US" smtClean="0"/>
              <a:t>8/22/2024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BE690-C820-4497-A1D2-A97500CE639A}" type="slidenum">
              <a:rPr lang="en-US" smtClean="0"/>
              <a:t>‹#›</a:t>
            </a:fld>
            <a:endParaRPr lang="en-US" dirty="0"/>
          </a:p>
        </p:txBody>
      </p:sp>
    </p:spTree>
    <p:extLst>
      <p:ext uri="{BB962C8B-B14F-4D97-AF65-F5344CB8AC3E}">
        <p14:creationId xmlns:p14="http://schemas.microsoft.com/office/powerpoint/2010/main" val="396091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dirty="0"/>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C964-BC46-D348-94AB-B711EEDF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DA134C-9A35-1E4B-B4F1-9F3DBF12D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6B2191-333A-6D4E-B37C-2F66948914F0}"/>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5" name="Footer Placeholder 4">
            <a:extLst>
              <a:ext uri="{FF2B5EF4-FFF2-40B4-BE49-F238E27FC236}">
                <a16:creationId xmlns:a16="http://schemas.microsoft.com/office/drawing/2014/main" id="{DCF8C5AB-8D76-8C42-91BA-5EF48878D6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287424-0365-A040-94F6-197EF44A1D17}"/>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255601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72BD-8831-1D4E-A3C1-8A543F98E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C846-3FD3-3740-8FAA-032067530F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FF58F-04CB-7849-98AC-259C01F76B21}"/>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5" name="Footer Placeholder 4">
            <a:extLst>
              <a:ext uri="{FF2B5EF4-FFF2-40B4-BE49-F238E27FC236}">
                <a16:creationId xmlns:a16="http://schemas.microsoft.com/office/drawing/2014/main" id="{17683174-0D57-1D4A-928A-ADC7DC9BF8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05C064-9845-284C-A86D-14B798AA6589}"/>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76144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A518-20C7-B340-A8C8-CF30178AB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2ECF5-C2BF-854E-83DB-52817D84C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EFA29B-A0CE-FA4F-BD02-F263C704A6F0}"/>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5" name="Footer Placeholder 4">
            <a:extLst>
              <a:ext uri="{FF2B5EF4-FFF2-40B4-BE49-F238E27FC236}">
                <a16:creationId xmlns:a16="http://schemas.microsoft.com/office/drawing/2014/main" id="{39AF5F56-5BA2-644B-AA93-4D51A73B90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36F84D-61CD-A044-BAEC-B368E7EAC212}"/>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185587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1AB6-9EE0-CE41-893E-C37079836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68050-3168-D949-98F7-06B7442E0A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F8555-AADD-EB43-86A9-C1FBF666B0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FD931E-83AC-6E4A-BC1B-287430B70B73}"/>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6" name="Footer Placeholder 5">
            <a:extLst>
              <a:ext uri="{FF2B5EF4-FFF2-40B4-BE49-F238E27FC236}">
                <a16:creationId xmlns:a16="http://schemas.microsoft.com/office/drawing/2014/main" id="{C2ADE93B-1C18-6E45-A9DD-AE96EE3A69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8C1831-CB1E-7541-A227-406657F59290}"/>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37205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00DF-4CF3-3548-9708-FAD4C85DA6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58242-8461-CA43-8E4F-747068CB6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DE44E1-9A4C-FF4A-AB5F-EA9DCEC182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BC82A-C64F-DE42-AA41-C7AB0A11A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B1B5A1-9AB0-C34D-A69D-05A021019A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D6C1E-50D7-0045-8E71-756CAA74260E}"/>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8" name="Footer Placeholder 7">
            <a:extLst>
              <a:ext uri="{FF2B5EF4-FFF2-40B4-BE49-F238E27FC236}">
                <a16:creationId xmlns:a16="http://schemas.microsoft.com/office/drawing/2014/main" id="{4F7D6967-8EFE-CF45-87E7-28CDC82878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4B2B50-B18F-384B-B38D-415A4F4FA9B0}"/>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33278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E76F-018D-064E-8B26-F78DBEA81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FCB3B9-AE67-A64C-9B41-E61DF18F6E97}"/>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4" name="Footer Placeholder 3">
            <a:extLst>
              <a:ext uri="{FF2B5EF4-FFF2-40B4-BE49-F238E27FC236}">
                <a16:creationId xmlns:a16="http://schemas.microsoft.com/office/drawing/2014/main" id="{A4533C7C-3D8E-904A-8B1E-2021F43DB8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84BCAC-082A-0947-AA33-DE8D43ACE3B8}"/>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229925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0ADEF-84D6-0D45-B05A-1963683879D5}"/>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3" name="Footer Placeholder 2">
            <a:extLst>
              <a:ext uri="{FF2B5EF4-FFF2-40B4-BE49-F238E27FC236}">
                <a16:creationId xmlns:a16="http://schemas.microsoft.com/office/drawing/2014/main" id="{388B15FE-3B27-CF47-A98A-ABA91B33E2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3B0BE52-6611-4643-9FA1-40C2B818A1E0}"/>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250569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1D8-A37A-3646-BF17-E458EDB08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CB5DC-48FB-BD4D-9C67-4722543EA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5E5EF-83F6-D044-A408-0DBAE338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05382-D901-4948-99A6-DD4F794E6954}"/>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6" name="Footer Placeholder 5">
            <a:extLst>
              <a:ext uri="{FF2B5EF4-FFF2-40B4-BE49-F238E27FC236}">
                <a16:creationId xmlns:a16="http://schemas.microsoft.com/office/drawing/2014/main" id="{489D2E55-01FB-A940-B4B4-92E2A48A26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DA185C-EBB8-9D4E-8616-A2C3868C6F07}"/>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250451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35035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1BF7-FF8D-F449-B685-B2BE545C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EDD6D-154B-954C-8D81-3331B6307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7FEEB6-38F4-A04A-A56B-3C5F6D781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25AB6-A297-FD41-BB42-578E2871568C}"/>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6" name="Footer Placeholder 5">
            <a:extLst>
              <a:ext uri="{FF2B5EF4-FFF2-40B4-BE49-F238E27FC236}">
                <a16:creationId xmlns:a16="http://schemas.microsoft.com/office/drawing/2014/main" id="{E59A89F7-1340-184F-BBCD-C1F7F1A2D2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A578C5-8FD0-6D4D-BB2D-4F92E9B9831C}"/>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278188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F3D-9DF9-5943-A627-0C882B95B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07BD5-739B-084E-B434-C3CC2DE22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53394-BC3A-FF46-B2A3-2DCEB6793BCC}"/>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5" name="Footer Placeholder 4">
            <a:extLst>
              <a:ext uri="{FF2B5EF4-FFF2-40B4-BE49-F238E27FC236}">
                <a16:creationId xmlns:a16="http://schemas.microsoft.com/office/drawing/2014/main" id="{646A3B7E-E226-D346-9E47-D83EBB557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AAE18D-A222-BF40-953A-A001AA55E216}"/>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416773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EB774-4D15-D749-BCF8-C1D50E8DA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19E01-7286-AB43-B9D1-3C8C902BFB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2D49B-20B9-1F45-8612-5F4A03DF58B6}"/>
              </a:ext>
            </a:extLst>
          </p:cNvPr>
          <p:cNvSpPr>
            <a:spLocks noGrp="1"/>
          </p:cNvSpPr>
          <p:nvPr>
            <p:ph type="dt" sz="half" idx="10"/>
          </p:nvPr>
        </p:nvSpPr>
        <p:spPr/>
        <p:txBody>
          <a:bodyPr/>
          <a:lstStyle/>
          <a:p>
            <a:fld id="{EFC66798-F321-1446-96A8-7D811C9E0C23}" type="datetimeFigureOut">
              <a:rPr lang="en-US" smtClean="0"/>
              <a:t>8/22/2024</a:t>
            </a:fld>
            <a:endParaRPr lang="en-US" dirty="0"/>
          </a:p>
        </p:txBody>
      </p:sp>
      <p:sp>
        <p:nvSpPr>
          <p:cNvPr id="5" name="Footer Placeholder 4">
            <a:extLst>
              <a:ext uri="{FF2B5EF4-FFF2-40B4-BE49-F238E27FC236}">
                <a16:creationId xmlns:a16="http://schemas.microsoft.com/office/drawing/2014/main" id="{F1E8B7AA-3330-F643-B054-A8E8E2BD01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E28D5C-5C66-4D41-B064-196865D2ED09}"/>
              </a:ext>
            </a:extLst>
          </p:cNvPr>
          <p:cNvSpPr>
            <a:spLocks noGrp="1"/>
          </p:cNvSpPr>
          <p:nvPr>
            <p:ph type="sldNum" sz="quarter" idx="12"/>
          </p:nvPr>
        </p:nvSpPr>
        <p:spPr/>
        <p:txBody>
          <a:bodyPr/>
          <a:lstStyle/>
          <a:p>
            <a:fld id="{FF18E15D-EABA-1F4B-A8D6-50A693798A5D}" type="slidenum">
              <a:rPr lang="en-US" smtClean="0"/>
              <a:t>‹#›</a:t>
            </a:fld>
            <a:endParaRPr lang="en-US" dirty="0"/>
          </a:p>
        </p:txBody>
      </p:sp>
    </p:spTree>
    <p:extLst>
      <p:ext uri="{BB962C8B-B14F-4D97-AF65-F5344CB8AC3E}">
        <p14:creationId xmlns:p14="http://schemas.microsoft.com/office/powerpoint/2010/main" val="2888925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xfrm>
            <a:off x="5974928" y="6511171"/>
            <a:ext cx="285335" cy="287258"/>
          </a:xfrm>
          <a:prstGeom prst="rect">
            <a:avLst/>
          </a:prstGeom>
        </p:spPr>
        <p:txBody>
          <a:bodyPr anchor="ctr"/>
          <a:lstStyle/>
          <a:p>
            <a:fld id="{86CB4B4D-7CA3-9044-876B-883B54F8677D}" type="slidenum">
              <a:rPr/>
              <a:t>‹#›</a:t>
            </a:fld>
            <a:endParaRPr dirty="0"/>
          </a:p>
        </p:txBody>
      </p:sp>
    </p:spTree>
    <p:extLst>
      <p:ext uri="{BB962C8B-B14F-4D97-AF65-F5344CB8AC3E}">
        <p14:creationId xmlns:p14="http://schemas.microsoft.com/office/powerpoint/2010/main" val="41466395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hoto - Horizontal">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xfrm>
            <a:off x="5974928" y="6508750"/>
            <a:ext cx="285335" cy="287258"/>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12111939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Center">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85484242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0" name="Brown ceramic bowls arranged in rows"/>
          <p:cNvSpPr>
            <a:spLocks noGrp="1"/>
          </p:cNvSpPr>
          <p:nvPr>
            <p:ph type="pic" idx="21"/>
          </p:nvPr>
        </p:nvSpPr>
        <p:spPr>
          <a:xfrm>
            <a:off x="6038850" y="425450"/>
            <a:ext cx="5321300" cy="7982983"/>
          </a:xfrm>
          <a:prstGeom prst="rect">
            <a:avLst/>
          </a:prstGeom>
          <a:ln w="9525">
            <a:round/>
          </a:ln>
        </p:spPr>
        <p:txBody>
          <a:bodyPr lIns="91439" tIns="45719" rIns="91439" bIns="45719" anchor="t">
            <a:noAutofit/>
          </a:bodyPr>
          <a:lstStyle/>
          <a:p>
            <a:endParaRPr dirty="0"/>
          </a:p>
        </p:txBody>
      </p:sp>
      <p:sp>
        <p:nvSpPr>
          <p:cNvPr id="41" name="Title Text"/>
          <p:cNvSpPr txBox="1">
            <a:spLocks noGrp="1"/>
          </p:cNvSpPr>
          <p:nvPr>
            <p:ph type="title"/>
          </p:nvPr>
        </p:nvSpPr>
        <p:spPr>
          <a:xfrm>
            <a:off x="844550" y="647700"/>
            <a:ext cx="4762500" cy="2882900"/>
          </a:xfrm>
          <a:prstGeom prst="rect">
            <a:avLst/>
          </a:prstGeom>
        </p:spPr>
        <p:txBody>
          <a:bodyPr anchor="b"/>
          <a:lstStyle/>
          <a:p>
            <a:r>
              <a:rPr dirty="0"/>
              <a:t>Title Text</a:t>
            </a:r>
          </a:p>
        </p:txBody>
      </p:sp>
      <p:sp>
        <p:nvSpPr>
          <p:cNvPr id="42" name="Body Level One…"/>
          <p:cNvSpPr txBox="1">
            <a:spLocks noGrp="1"/>
          </p:cNvSpPr>
          <p:nvPr>
            <p:ph type="body" sz="quarter" idx="1"/>
          </p:nvPr>
        </p:nvSpPr>
        <p:spPr>
          <a:xfrm>
            <a:off x="844550" y="3625850"/>
            <a:ext cx="4762500" cy="2590800"/>
          </a:xfrm>
          <a:prstGeom prst="rect">
            <a:avLst/>
          </a:prstGeom>
        </p:spPr>
        <p:txBody>
          <a:bodyPr anchor="t"/>
          <a:lstStyle>
            <a:lvl1pPr marL="0" indent="0">
              <a:lnSpc>
                <a:spcPct val="80000"/>
              </a:lnSpc>
              <a:spcBef>
                <a:spcPts val="0"/>
              </a:spcBef>
              <a:buSzTx/>
              <a:buNone/>
              <a:defRPr cap="all" spc="200">
                <a:solidFill>
                  <a:srgbClr val="3E3B39"/>
                </a:solidFill>
                <a:latin typeface="+mn-lt"/>
                <a:ea typeface="+mn-ea"/>
                <a:cs typeface="+mn-cs"/>
                <a:sym typeface="Avenir Next Regular"/>
              </a:defRPr>
            </a:lvl1pPr>
            <a:lvl2pPr marL="0" indent="0">
              <a:lnSpc>
                <a:spcPct val="80000"/>
              </a:lnSpc>
              <a:spcBef>
                <a:spcPts val="0"/>
              </a:spcBef>
              <a:buSzTx/>
              <a:buNone/>
              <a:defRPr cap="all" spc="200">
                <a:solidFill>
                  <a:srgbClr val="3E3B39"/>
                </a:solidFill>
                <a:latin typeface="+mn-lt"/>
                <a:ea typeface="+mn-ea"/>
                <a:cs typeface="+mn-cs"/>
                <a:sym typeface="Avenir Next Regular"/>
              </a:defRPr>
            </a:lvl2pPr>
            <a:lvl3pPr marL="0" indent="0">
              <a:lnSpc>
                <a:spcPct val="80000"/>
              </a:lnSpc>
              <a:spcBef>
                <a:spcPts val="0"/>
              </a:spcBef>
              <a:buSzTx/>
              <a:buNone/>
              <a:defRPr cap="all" spc="200">
                <a:solidFill>
                  <a:srgbClr val="3E3B39"/>
                </a:solidFill>
                <a:latin typeface="+mn-lt"/>
                <a:ea typeface="+mn-ea"/>
                <a:cs typeface="+mn-cs"/>
                <a:sym typeface="Avenir Next Regular"/>
              </a:defRPr>
            </a:lvl3pPr>
            <a:lvl4pPr marL="0" indent="0">
              <a:lnSpc>
                <a:spcPct val="80000"/>
              </a:lnSpc>
              <a:spcBef>
                <a:spcPts val="0"/>
              </a:spcBef>
              <a:buSzTx/>
              <a:buNone/>
              <a:defRPr cap="all" spc="200">
                <a:solidFill>
                  <a:srgbClr val="3E3B39"/>
                </a:solidFill>
                <a:latin typeface="+mn-lt"/>
                <a:ea typeface="+mn-ea"/>
                <a:cs typeface="+mn-cs"/>
                <a:sym typeface="Avenir Next Regular"/>
              </a:defRPr>
            </a:lvl4pPr>
            <a:lvl5pPr marL="0" indent="0">
              <a:lnSpc>
                <a:spcPct val="80000"/>
              </a:lnSpc>
              <a:spcBef>
                <a:spcPts val="0"/>
              </a:spcBef>
              <a:buSzTx/>
              <a:buNone/>
              <a:defRPr cap="all" spc="200">
                <a:solidFill>
                  <a:srgbClr val="3E3B39"/>
                </a:solidFill>
                <a:latin typeface="+mn-lt"/>
                <a:ea typeface="+mn-ea"/>
                <a:cs typeface="+mn-cs"/>
                <a:sym typeface="Avenir Next Regular"/>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3" name="Slide Number"/>
          <p:cNvSpPr txBox="1">
            <a:spLocks noGrp="1"/>
          </p:cNvSpPr>
          <p:nvPr>
            <p:ph type="sldNum" sz="quarter" idx="2"/>
          </p:nvPr>
        </p:nvSpPr>
        <p:spPr>
          <a:xfrm>
            <a:off x="5974928" y="6508750"/>
            <a:ext cx="285335" cy="287258"/>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0827752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xfrm>
            <a:off x="844550" y="444500"/>
            <a:ext cx="10502900" cy="1206500"/>
          </a:xfrm>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84158936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xfrm>
            <a:off x="844550" y="444500"/>
            <a:ext cx="10502900" cy="1206500"/>
          </a:xfrm>
          <a:prstGeom prst="rect">
            <a:avLst/>
          </a:prstGeom>
        </p:spPr>
        <p:txBody>
          <a:bodyPr/>
          <a:lstStyle/>
          <a:p>
            <a:r>
              <a:t>Title Text</a:t>
            </a:r>
          </a:p>
        </p:txBody>
      </p:sp>
      <p:sp>
        <p:nvSpPr>
          <p:cNvPr id="59" name="Body Level One…"/>
          <p:cNvSpPr txBox="1">
            <a:spLocks noGrp="1"/>
          </p:cNvSpPr>
          <p:nvPr>
            <p:ph type="body" idx="1"/>
          </p:nvPr>
        </p:nvSpPr>
        <p:spPr>
          <a:xfrm>
            <a:off x="844550" y="1841500"/>
            <a:ext cx="10502900" cy="4127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30394851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Bullets &amp; Photo">
    <p:spTree>
      <p:nvGrpSpPr>
        <p:cNvPr id="1" name=""/>
        <p:cNvGrpSpPr/>
        <p:nvPr/>
      </p:nvGrpSpPr>
      <p:grpSpPr>
        <a:xfrm>
          <a:off x="0" y="0"/>
          <a:ext cx="0" cy="0"/>
          <a:chOff x="0" y="0"/>
          <a:chExt cx="0" cy="0"/>
        </a:xfrm>
      </p:grpSpPr>
      <p:sp>
        <p:nvSpPr>
          <p:cNvPr id="69" name="Body Level One…"/>
          <p:cNvSpPr txBox="1">
            <a:spLocks noGrp="1"/>
          </p:cNvSpPr>
          <p:nvPr>
            <p:ph type="body" sz="half" idx="1"/>
          </p:nvPr>
        </p:nvSpPr>
        <p:spPr>
          <a:xfrm>
            <a:off x="844550" y="1841500"/>
            <a:ext cx="5003800" cy="4127500"/>
          </a:xfrm>
          <a:prstGeom prst="rect">
            <a:avLst/>
          </a:prstGeom>
        </p:spPr>
        <p:txBody>
          <a:bodyPr/>
          <a:lstStyle>
            <a:lvl1pPr marL="266700" indent="-266700">
              <a:lnSpc>
                <a:spcPct val="90000"/>
              </a:lnSpc>
              <a:defRPr sz="2200"/>
            </a:lvl1pPr>
            <a:lvl2pPr marL="533400" indent="-266700">
              <a:lnSpc>
                <a:spcPct val="90000"/>
              </a:lnSpc>
              <a:defRPr sz="2200"/>
            </a:lvl2pPr>
            <a:lvl3pPr marL="800100" indent="-266700">
              <a:lnSpc>
                <a:spcPct val="90000"/>
              </a:lnSpc>
              <a:defRPr sz="2200"/>
            </a:lvl3pPr>
            <a:lvl4pPr marL="1066800" indent="-266700">
              <a:lnSpc>
                <a:spcPct val="90000"/>
              </a:lnSpc>
              <a:defRPr sz="2200"/>
            </a:lvl4pPr>
            <a:lvl5pPr marL="1333500" indent="-266700">
              <a:lnSpc>
                <a:spcPct val="90000"/>
              </a:lnSpc>
              <a:defRPr sz="2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110602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3021981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xfrm>
            <a:off x="844550" y="1365250"/>
            <a:ext cx="10502900" cy="4127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76487659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Ceramic teacups on a wooden tabletop"/>
          <p:cNvSpPr>
            <a:spLocks noGrp="1"/>
          </p:cNvSpPr>
          <p:nvPr>
            <p:ph type="pic" sz="half" idx="21"/>
          </p:nvPr>
        </p:nvSpPr>
        <p:spPr>
          <a:xfrm>
            <a:off x="6172200" y="2178050"/>
            <a:ext cx="5689600" cy="4591050"/>
          </a:xfrm>
          <a:prstGeom prst="rect">
            <a:avLst/>
          </a:prstGeom>
          <a:ln w="9525">
            <a:round/>
          </a:ln>
        </p:spPr>
        <p:txBody>
          <a:bodyPr lIns="91439" tIns="45719" rIns="91439" bIns="45719" anchor="t">
            <a:noAutofit/>
          </a:bodyPr>
          <a:lstStyle/>
          <a:p>
            <a:endParaRPr dirty="0"/>
          </a:p>
        </p:txBody>
      </p:sp>
      <p:sp>
        <p:nvSpPr>
          <p:cNvPr id="86" name="Hands making a pot out of mud using a potter’s wheel"/>
          <p:cNvSpPr>
            <a:spLocks noGrp="1"/>
          </p:cNvSpPr>
          <p:nvPr>
            <p:ph type="pic" sz="half" idx="22"/>
          </p:nvPr>
        </p:nvSpPr>
        <p:spPr>
          <a:xfrm>
            <a:off x="6146800" y="152400"/>
            <a:ext cx="5657850" cy="3651250"/>
          </a:xfrm>
          <a:prstGeom prst="rect">
            <a:avLst/>
          </a:prstGeom>
          <a:ln w="9525">
            <a:round/>
          </a:ln>
        </p:spPr>
        <p:txBody>
          <a:bodyPr lIns="91439" tIns="45719" rIns="91439" bIns="45719" anchor="t">
            <a:noAutofit/>
          </a:bodyPr>
          <a:lstStyle/>
          <a:p>
            <a:endParaRPr dirty="0"/>
          </a:p>
        </p:txBody>
      </p:sp>
      <p:sp>
        <p:nvSpPr>
          <p:cNvPr id="87" name="Close-up of ceramic bowls"/>
          <p:cNvSpPr>
            <a:spLocks noGrp="1"/>
          </p:cNvSpPr>
          <p:nvPr>
            <p:ph type="pic" idx="23"/>
          </p:nvPr>
        </p:nvSpPr>
        <p:spPr>
          <a:xfrm>
            <a:off x="323850" y="-355600"/>
            <a:ext cx="5689600" cy="8572500"/>
          </a:xfrm>
          <a:prstGeom prst="rect">
            <a:avLst/>
          </a:prstGeom>
          <a:ln w="9525">
            <a:round/>
          </a:ln>
        </p:spPr>
        <p:txBody>
          <a:bodyPr lIns="91439" tIns="45719" rIns="91439" bIns="45719" anchor="t">
            <a:noAutofit/>
          </a:bodyPr>
          <a:lstStyle/>
          <a:p>
            <a:endParaRPr dirty="0"/>
          </a:p>
        </p:txBody>
      </p:sp>
      <p:sp>
        <p:nvSpPr>
          <p:cNvPr id="8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62179664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21"/>
          </p:nvPr>
        </p:nvSpPr>
        <p:spPr>
          <a:xfrm>
            <a:off x="1193800" y="4504879"/>
            <a:ext cx="9810750" cy="407291"/>
          </a:xfrm>
          <a:prstGeom prst="rect">
            <a:avLst/>
          </a:prstGeom>
        </p:spPr>
        <p:txBody>
          <a:bodyPr>
            <a:spAutoFit/>
          </a:bodyPr>
          <a:lstStyle>
            <a:lvl1pPr marL="0" indent="0" algn="ctr">
              <a:lnSpc>
                <a:spcPct val="90000"/>
              </a:lnSpc>
              <a:spcBef>
                <a:spcPts val="850"/>
              </a:spcBef>
              <a:buSzTx/>
              <a:buNone/>
              <a:defRPr sz="2200" i="1">
                <a:latin typeface="+mn-lt"/>
                <a:ea typeface="+mn-ea"/>
                <a:cs typeface="+mn-cs"/>
                <a:sym typeface="Avenir Next Regular"/>
              </a:defRPr>
            </a:lvl1pPr>
          </a:lstStyle>
          <a:p>
            <a:r>
              <a:t>–Johnny Appleseed</a:t>
            </a:r>
          </a:p>
        </p:txBody>
      </p:sp>
      <p:sp>
        <p:nvSpPr>
          <p:cNvPr id="96" name="“Type a quote here.”"/>
          <p:cNvSpPr txBox="1">
            <a:spLocks noGrp="1"/>
          </p:cNvSpPr>
          <p:nvPr>
            <p:ph type="body" sz="quarter" idx="22"/>
          </p:nvPr>
        </p:nvSpPr>
        <p:spPr>
          <a:xfrm>
            <a:off x="1193800" y="3016560"/>
            <a:ext cx="9810750" cy="448841"/>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40134645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Hands making a pot out of mud using a potter’s wheel"/>
          <p:cNvSpPr>
            <a:spLocks noGrp="1"/>
          </p:cNvSpPr>
          <p:nvPr>
            <p:ph type="pic" idx="21"/>
          </p:nvPr>
        </p:nvSpPr>
        <p:spPr>
          <a:xfrm>
            <a:off x="-1085850" y="-76200"/>
            <a:ext cx="14465380" cy="7188200"/>
          </a:xfrm>
          <a:prstGeom prst="rect">
            <a:avLst/>
          </a:prstGeom>
        </p:spPr>
        <p:txBody>
          <a:bodyPr lIns="91439" tIns="45719" rIns="91439" bIns="45719" anchor="t">
            <a:noAutofit/>
          </a:bodyPr>
          <a:lstStyle/>
          <a:p>
            <a:endParaRPr dirty="0"/>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24116563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40641837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8/22/2024</a:t>
            </a:fld>
            <a:endParaRPr lang="en-US" dirty="0"/>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dirty="0"/>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8/22/2024</a:t>
            </a:fld>
            <a:endParaRPr lang="en-US" dirty="0"/>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dirty="0"/>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2BA9F-2B33-BD40-B951-39F80DC86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2BAE4-49FD-F943-BF33-743E0F824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B9BE6-A658-364C-B162-4293873A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66798-F321-1446-96A8-7D811C9E0C23}" type="datetimeFigureOut">
              <a:rPr lang="en-US" smtClean="0"/>
              <a:t>8/22/2024</a:t>
            </a:fld>
            <a:endParaRPr lang="en-US" dirty="0"/>
          </a:p>
        </p:txBody>
      </p:sp>
      <p:sp>
        <p:nvSpPr>
          <p:cNvPr id="5" name="Footer Placeholder 4">
            <a:extLst>
              <a:ext uri="{FF2B5EF4-FFF2-40B4-BE49-F238E27FC236}">
                <a16:creationId xmlns:a16="http://schemas.microsoft.com/office/drawing/2014/main" id="{26FAA169-4A4C-3445-BFFF-D8581CF6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F8657-B900-3F4D-BEFC-03255E587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E15D-EABA-1F4B-A8D6-50A693798A5D}" type="slidenum">
              <a:rPr lang="en-US" smtClean="0"/>
              <a:t>‹#›</a:t>
            </a:fld>
            <a:endParaRPr lang="en-US" dirty="0"/>
          </a:p>
        </p:txBody>
      </p:sp>
    </p:spTree>
    <p:extLst>
      <p:ext uri="{BB962C8B-B14F-4D97-AF65-F5344CB8AC3E}">
        <p14:creationId xmlns:p14="http://schemas.microsoft.com/office/powerpoint/2010/main" val="15009509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Slide Number"/>
          <p:cNvSpPr txBox="1">
            <a:spLocks noGrp="1"/>
          </p:cNvSpPr>
          <p:nvPr>
            <p:ph type="sldNum" sz="quarter" idx="2"/>
          </p:nvPr>
        </p:nvSpPr>
        <p:spPr>
          <a:xfrm>
            <a:off x="5970498" y="6508750"/>
            <a:ext cx="285335" cy="287258"/>
          </a:xfrm>
          <a:prstGeom prst="rect">
            <a:avLst/>
          </a:prstGeom>
          <a:ln w="12700">
            <a:miter lim="400000"/>
          </a:ln>
        </p:spPr>
        <p:txBody>
          <a:bodyPr wrap="none" lIns="50800" tIns="50800" rIns="50800" bIns="50800">
            <a:spAutoFit/>
          </a:bodyPr>
          <a:lstStyle>
            <a:lvl1pPr>
              <a:defRPr sz="1200" b="1" i="0" cap="all">
                <a:latin typeface="+mn-lt"/>
                <a:ea typeface="+mn-ea"/>
                <a:cs typeface="+mn-cs"/>
                <a:sym typeface="Avenir Next Regular"/>
              </a:defRPr>
            </a:lvl1pPr>
          </a:lstStyle>
          <a:p>
            <a:fld id="{86CB4B4D-7CA3-9044-876B-883B54F8677D}" type="slidenum">
              <a:rPr/>
              <a:t>‹#›</a:t>
            </a:fld>
            <a:endParaRPr dirty="0"/>
          </a:p>
        </p:txBody>
      </p:sp>
    </p:spTree>
    <p:extLst>
      <p:ext uri="{BB962C8B-B14F-4D97-AF65-F5344CB8AC3E}">
        <p14:creationId xmlns:p14="http://schemas.microsoft.com/office/powerpoint/2010/main" val="13901923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med"/>
  <p:txStyles>
    <p:titleStyle>
      <a:lvl1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1pPr>
      <a:lvl2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2pPr>
      <a:lvl3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3pPr>
      <a:lvl4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4pPr>
      <a:lvl5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5pPr>
      <a:lvl6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6pPr>
      <a:lvl7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7pPr>
      <a:lvl8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8pPr>
      <a:lvl9pPr marL="0" marR="0" indent="0" algn="l" defTabSz="412750" rtl="0" latinLnBrk="0">
        <a:lnSpc>
          <a:spcPct val="80000"/>
        </a:lnSpc>
        <a:spcBef>
          <a:spcPts val="0"/>
        </a:spcBef>
        <a:spcAft>
          <a:spcPts val="0"/>
        </a:spcAft>
        <a:buClrTx/>
        <a:buSzTx/>
        <a:buFontTx/>
        <a:buNone/>
        <a:tabLst/>
        <a:defRPr sz="3300" b="1" i="0" u="none" strike="noStrike" cap="all" spc="264" baseline="0">
          <a:solidFill>
            <a:srgbClr val="3E3B39"/>
          </a:solidFill>
          <a:effectLst>
            <a:outerShdw blurRad="25400" dist="25400" dir="5520000" rotWithShape="0">
              <a:srgbClr val="FFFFFF">
                <a:alpha val="72000"/>
              </a:srgbClr>
            </a:outerShdw>
          </a:effectLst>
          <a:uFillTx/>
          <a:latin typeface="+mn-lt"/>
          <a:ea typeface="+mn-ea"/>
          <a:cs typeface="+mn-cs"/>
          <a:sym typeface="Avenir Next Regular"/>
        </a:defRPr>
      </a:lvl9pPr>
    </p:titleStyle>
    <p:bodyStyle>
      <a:lvl1pPr marL="3175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6350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9525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12700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15875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19050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22225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25400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2857500" marR="0" indent="-317500" algn="l" defTabSz="412750" rtl="0" latinLnBrk="0">
        <a:lnSpc>
          <a:spcPct val="100000"/>
        </a:lnSpc>
        <a:spcBef>
          <a:spcPts val="2250"/>
        </a:spcBef>
        <a:spcAft>
          <a:spcPts val="0"/>
        </a:spcAft>
        <a:buClrTx/>
        <a:buSzPct val="75000"/>
        <a:buFontTx/>
        <a:buChar char="•"/>
        <a:tabLst/>
        <a:defRPr sz="25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1pPr>
      <a:lvl2pPr marL="0" marR="0" indent="1143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2pPr>
      <a:lvl3pPr marL="0" marR="0" indent="2286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3pPr>
      <a:lvl4pPr marL="0" marR="0" indent="3429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4pPr>
      <a:lvl5pPr marL="0" marR="0" indent="4572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5pPr>
      <a:lvl6pPr marL="0" marR="0" indent="5715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6pPr>
      <a:lvl7pPr marL="0" marR="0" indent="6858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7pPr>
      <a:lvl8pPr marL="0" marR="0" indent="8001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8pPr>
      <a:lvl9pPr marL="0" marR="0" indent="914400" algn="ctr" defTabSz="412750" latinLnBrk="0">
        <a:lnSpc>
          <a:spcPct val="100000"/>
        </a:lnSpc>
        <a:spcBef>
          <a:spcPts val="0"/>
        </a:spcBef>
        <a:spcAft>
          <a:spcPts val="0"/>
        </a:spcAft>
        <a:buClrTx/>
        <a:buSzTx/>
        <a:buFontTx/>
        <a:buNone/>
        <a:tabLst/>
        <a:defRPr sz="12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www.alislam.org/quran/app/69:45"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lislam.org/quran/app/61:7"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oc.gov/classroom-materials/united-states-history-primary-source-timeline/great-depression-and-world-war-ii-1929-1945/world-war-ii/#:~:text=On%20May%208%2C%201945%2C%20Germany,War%20came%20to%20an%20end." TargetMode="Externa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en.wikipedia.org/wiki/Great_Sphinx_of_Giza#:~:text=The%20Great%20Sphinx%20of%20Giza,to%20represent%20the%20pharaoh%20Khaf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qaid.health@ansarusua.org" TargetMode="Externa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WaqfeArdhiSignup" TargetMode="External"/><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tinyurl.com/TalimDeck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lislam.org/quran/app/62:1"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pace.com/pleiades.html"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lislam.org/quran/app/62:1"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alislam.org/quran/app/62: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411480" y="1769875"/>
            <a:ext cx="11369040" cy="2739211"/>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September 2024</a:t>
            </a:r>
          </a:p>
          <a:p>
            <a:pPr algn="ctr"/>
            <a:endParaRPr lang="en-US" sz="3200" b="1"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The Holy Quran and the Claim of Promised Messiah</a:t>
            </a:r>
            <a:r>
              <a:rPr lang="en-US" sz="2400" b="1" baseline="30000" dirty="0">
                <a:latin typeface="Verdana" panose="020B0604030504040204" pitchFamily="34" charset="0"/>
                <a:ea typeface="Verdana" panose="020B0604030504040204" pitchFamily="34" charset="0"/>
              </a:rPr>
              <a:t>as</a:t>
            </a: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Understanding the verses</a:t>
            </a:r>
            <a:endParaRPr kumimoji="0" lang="en-US" sz="2800" b="1" i="0" u="none" strike="noStrike" kern="1200" cap="none" spc="0" normalizeH="0" baseline="3000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13F1590C-15D7-435E-6165-60E4AB0C7EBA}"/>
              </a:ext>
            </a:extLst>
          </p:cNvPr>
          <p:cNvSpPr txBox="1"/>
          <p:nvPr/>
        </p:nvSpPr>
        <p:spPr>
          <a:xfrm>
            <a:off x="175101" y="1062395"/>
            <a:ext cx="11841798"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points made in Chapter</a:t>
            </a:r>
            <a:r>
              <a:rPr lang="en-US" sz="1600" dirty="0">
                <a:solidFill>
                  <a:prstClr val="black"/>
                </a:solidFill>
                <a:latin typeface="Verdana" panose="020B0604030504040204" pitchFamily="34" charset="0"/>
                <a:ea typeface="Verdana" panose="020B0604030504040204" pitchFamily="34" charset="0"/>
              </a:rPr>
              <a:t> 62 Verse 4</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and the hadith provide a convincing mention of the Promised Messiah</a:t>
            </a:r>
            <a:r>
              <a:rPr kumimoji="0" lang="en-US" sz="160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as</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Mirza Ghulam Ahmad of Qadian (peace be on him)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lvl="0" indent="-342900">
              <a:buFont typeface="+mj-lt"/>
              <a:buAutoNum type="arabicPeriod"/>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Holy Prophet</a:t>
            </a:r>
            <a:r>
              <a:rPr lang="en-US" sz="1600" baseline="30000" dirty="0">
                <a:solidFill>
                  <a:prstClr val="black"/>
                </a:solidFill>
                <a:latin typeface="Verdana" panose="020B0604030504040204" pitchFamily="34" charset="0"/>
                <a:ea typeface="Verdana" panose="020B0604030504040204" pitchFamily="34" charset="0"/>
              </a:rPr>
              <a:t>sa</a:t>
            </a:r>
            <a:r>
              <a:rPr lang="en-US" sz="1600" dirty="0">
                <a:solidFill>
                  <a:prstClr val="black"/>
                </a:solidFill>
                <a:latin typeface="Verdana" panose="020B0604030504040204" pitchFamily="34" charset="0"/>
                <a:ea typeface="Verdana" panose="020B0604030504040204" pitchFamily="34" charset="0"/>
              </a:rPr>
              <a:t> i</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 talking about his second appearance</a:t>
            </a:r>
          </a:p>
          <a:p>
            <a:pPr marL="342900" lvl="0" indent="-342900">
              <a:buFont typeface="+mj-lt"/>
              <a:buAutoNum type="arabicPeriod"/>
            </a:pPr>
            <a:endPar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His second coming will be in distant future (faith ascending to Pleiades couldn’t possibly be in his time)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Despite presence of the Holy Quran and Ahadith, faith could disappear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one who will bring it back will be a non-Arab and be of Persian descent. (This also means it will not be the Holy Prophet</a:t>
            </a:r>
            <a:r>
              <a:rPr kumimoji="0" lang="en-US" sz="1600" u="non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sa</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himself)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Someone who can be considered as the second coming of the Holy Prophet</a:t>
            </a:r>
            <a:r>
              <a:rPr kumimoji="0" lang="en-US" sz="160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sa</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himself has to be completely subservient of the Holy Prophet</a:t>
            </a:r>
            <a:r>
              <a:rPr kumimoji="0" lang="en-US" sz="160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sa</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and a complete devotee of the Prophet</a:t>
            </a:r>
            <a:r>
              <a:rPr kumimoji="0" lang="en-US" sz="160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sa</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In fact, he will be servant of Ahmad or Ghulam of Ahmad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Promised Messiah</a:t>
            </a:r>
            <a:r>
              <a:rPr lang="en-US" sz="1600" baseline="30000" dirty="0">
                <a:solidFill>
                  <a:prstClr val="black"/>
                </a:solidFill>
                <a:latin typeface="Verdana" panose="020B0604030504040204" pitchFamily="34" charset="0"/>
                <a:ea typeface="Verdana" panose="020B0604030504040204" pitchFamily="34" charset="0"/>
              </a:rPr>
              <a:t>as</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fulfilled all these criteria. He is an ardent lover and complete devotee of the Holy Prophet Muhammad</a:t>
            </a:r>
            <a:r>
              <a:rPr kumimoji="0" lang="en-US" sz="160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sa</a:t>
            </a:r>
            <a:r>
              <a:rPr kumimoji="0" lang="en-US" sz="160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He is of Persian descent</a:t>
            </a:r>
            <a:r>
              <a:rPr lang="en-US" sz="1600" dirty="0">
                <a:solidFill>
                  <a:prstClr val="black"/>
                </a:solidFill>
                <a:latin typeface="Verdana" panose="020B0604030504040204" pitchFamily="34" charset="0"/>
                <a:ea typeface="Verdana" panose="020B0604030504040204" pitchFamily="34" charset="0"/>
              </a:rPr>
              <a:t>; </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He appeared when true Islamic teachings had practically disappeared. He was able to show the true face of Islam to the world and established a community </a:t>
            </a:r>
            <a:r>
              <a:rPr lang="en-US" sz="1600" dirty="0">
                <a:solidFill>
                  <a:prstClr val="black"/>
                </a:solidFill>
                <a:latin typeface="Verdana" panose="020B0604030504040204" pitchFamily="34" charset="0"/>
                <a:ea typeface="Verdana" panose="020B0604030504040204" pitchFamily="34" charset="0"/>
              </a:rPr>
              <a:t>that lives </a:t>
            </a:r>
            <a:r>
              <a:rPr kumimoji="0" lang="en-US" sz="160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by true Islamic teachings</a:t>
            </a:r>
          </a:p>
        </p:txBody>
      </p:sp>
    </p:spTree>
    <p:extLst>
      <p:ext uri="{BB962C8B-B14F-4D97-AF65-F5344CB8AC3E}">
        <p14:creationId xmlns:p14="http://schemas.microsoft.com/office/powerpoint/2010/main" val="192004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Understanding the verses</a:t>
            </a:r>
          </a:p>
        </p:txBody>
      </p:sp>
      <p:sp>
        <p:nvSpPr>
          <p:cNvPr id="4" name="TextBox 3">
            <a:extLst>
              <a:ext uri="{FF2B5EF4-FFF2-40B4-BE49-F238E27FC236}">
                <a16:creationId xmlns:a16="http://schemas.microsoft.com/office/drawing/2014/main" id="{5FF10748-6401-240A-C852-A9C3E18F4405}"/>
              </a:ext>
            </a:extLst>
          </p:cNvPr>
          <p:cNvSpPr txBox="1"/>
          <p:nvPr/>
        </p:nvSpPr>
        <p:spPr>
          <a:xfrm>
            <a:off x="156845" y="4445824"/>
            <a:ext cx="11878309" cy="1467068"/>
          </a:xfrm>
          <a:prstGeom prst="rect">
            <a:avLst/>
          </a:prstGeom>
          <a:noFill/>
        </p:spPr>
        <p:txBody>
          <a:bodyPr wrap="square">
            <a:spAutoFit/>
          </a:bodyPr>
          <a:lstStyle/>
          <a:p>
            <a:pPr marL="284163"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These verses provide a clear proof of truth of the Promised Messiah</a:t>
            </a:r>
            <a:r>
              <a:rPr kumimoji="0" lang="en-US"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as</a:t>
            </a:r>
          </a:p>
          <a:p>
            <a:pPr marL="284163"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Allah the Almighty is describing His practice of destroying someone who lies against Allah</a:t>
            </a:r>
          </a:p>
          <a:p>
            <a:pPr marL="284163"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Promised Messiah</a:t>
            </a:r>
            <a:r>
              <a:rPr kumimoji="0" lang="en-US"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as </a:t>
            </a:r>
            <a:r>
              <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claimed to receive direct revelation from Allah the Almighty for decades. However, not only was he not destroyed by Allah, but his community also continues to spread despite all odds. </a:t>
            </a:r>
          </a:p>
        </p:txBody>
      </p:sp>
      <p:grpSp>
        <p:nvGrpSpPr>
          <p:cNvPr id="12" name="Group 11">
            <a:extLst>
              <a:ext uri="{FF2B5EF4-FFF2-40B4-BE49-F238E27FC236}">
                <a16:creationId xmlns:a16="http://schemas.microsoft.com/office/drawing/2014/main" id="{381DEFCB-7294-AC89-DC3D-1D2B038896E3}"/>
              </a:ext>
            </a:extLst>
          </p:cNvPr>
          <p:cNvGrpSpPr/>
          <p:nvPr/>
        </p:nvGrpSpPr>
        <p:grpSpPr>
          <a:xfrm>
            <a:off x="7582535" y="1259007"/>
            <a:ext cx="4391025" cy="2958018"/>
            <a:chOff x="7705724" y="1271082"/>
            <a:chExt cx="4391025" cy="2958018"/>
          </a:xfrm>
        </p:grpSpPr>
        <p:pic>
          <p:nvPicPr>
            <p:cNvPr id="7" name="Picture 6">
              <a:extLst>
                <a:ext uri="{FF2B5EF4-FFF2-40B4-BE49-F238E27FC236}">
                  <a16:creationId xmlns:a16="http://schemas.microsoft.com/office/drawing/2014/main" id="{A17770A3-554C-4AFD-CE7E-0323BDFBEFB8}"/>
                </a:ext>
              </a:extLst>
            </p:cNvPr>
            <p:cNvPicPr>
              <a:picLocks noChangeAspect="1"/>
            </p:cNvPicPr>
            <p:nvPr/>
          </p:nvPicPr>
          <p:blipFill>
            <a:blip r:embed="rId2"/>
            <a:stretch>
              <a:fillRect/>
            </a:stretch>
          </p:blipFill>
          <p:spPr>
            <a:xfrm>
              <a:off x="8888413" y="1906731"/>
              <a:ext cx="3143250" cy="847725"/>
            </a:xfrm>
            <a:prstGeom prst="rect">
              <a:avLst/>
            </a:prstGeom>
          </p:spPr>
        </p:pic>
        <p:pic>
          <p:nvPicPr>
            <p:cNvPr id="5" name="Picture 4">
              <a:extLst>
                <a:ext uri="{FF2B5EF4-FFF2-40B4-BE49-F238E27FC236}">
                  <a16:creationId xmlns:a16="http://schemas.microsoft.com/office/drawing/2014/main" id="{EEC464C9-1831-9F04-ED2F-1A73226F48D5}"/>
                </a:ext>
              </a:extLst>
            </p:cNvPr>
            <p:cNvPicPr>
              <a:picLocks noChangeAspect="1"/>
            </p:cNvPicPr>
            <p:nvPr/>
          </p:nvPicPr>
          <p:blipFill>
            <a:blip r:embed="rId3"/>
            <a:stretch>
              <a:fillRect/>
            </a:stretch>
          </p:blipFill>
          <p:spPr>
            <a:xfrm>
              <a:off x="7705724" y="1271082"/>
              <a:ext cx="4391025" cy="838200"/>
            </a:xfrm>
            <a:prstGeom prst="rect">
              <a:avLst/>
            </a:prstGeom>
          </p:spPr>
        </p:pic>
        <p:pic>
          <p:nvPicPr>
            <p:cNvPr id="9" name="Picture 8">
              <a:extLst>
                <a:ext uri="{FF2B5EF4-FFF2-40B4-BE49-F238E27FC236}">
                  <a16:creationId xmlns:a16="http://schemas.microsoft.com/office/drawing/2014/main" id="{7557E815-01B2-C5AB-7D8D-08BB9C9E9012}"/>
                </a:ext>
              </a:extLst>
            </p:cNvPr>
            <p:cNvPicPr>
              <a:picLocks noChangeAspect="1"/>
            </p:cNvPicPr>
            <p:nvPr/>
          </p:nvPicPr>
          <p:blipFill>
            <a:blip r:embed="rId4"/>
            <a:stretch>
              <a:fillRect/>
            </a:stretch>
          </p:blipFill>
          <p:spPr>
            <a:xfrm>
              <a:off x="8836026" y="2610645"/>
              <a:ext cx="3248025" cy="1019175"/>
            </a:xfrm>
            <a:prstGeom prst="rect">
              <a:avLst/>
            </a:prstGeom>
          </p:spPr>
        </p:pic>
        <p:pic>
          <p:nvPicPr>
            <p:cNvPr id="11" name="Picture 10">
              <a:extLst>
                <a:ext uri="{FF2B5EF4-FFF2-40B4-BE49-F238E27FC236}">
                  <a16:creationId xmlns:a16="http://schemas.microsoft.com/office/drawing/2014/main" id="{83914495-48E3-BC9F-B49A-95DE15F03772}"/>
                </a:ext>
              </a:extLst>
            </p:cNvPr>
            <p:cNvPicPr>
              <a:picLocks noChangeAspect="1"/>
            </p:cNvPicPr>
            <p:nvPr/>
          </p:nvPicPr>
          <p:blipFill>
            <a:blip r:embed="rId5"/>
            <a:stretch>
              <a:fillRect/>
            </a:stretch>
          </p:blipFill>
          <p:spPr>
            <a:xfrm>
              <a:off x="7858124" y="3429000"/>
              <a:ext cx="4238625" cy="800100"/>
            </a:xfrm>
            <a:prstGeom prst="rect">
              <a:avLst/>
            </a:prstGeom>
          </p:spPr>
        </p:pic>
      </p:grpSp>
      <p:sp>
        <p:nvSpPr>
          <p:cNvPr id="14" name="TextBox 13">
            <a:extLst>
              <a:ext uri="{FF2B5EF4-FFF2-40B4-BE49-F238E27FC236}">
                <a16:creationId xmlns:a16="http://schemas.microsoft.com/office/drawing/2014/main" id="{3153B31F-C455-9853-89B6-F1E2EC3A1E97}"/>
              </a:ext>
            </a:extLst>
          </p:cNvPr>
          <p:cNvSpPr txBox="1"/>
          <p:nvPr/>
        </p:nvSpPr>
        <p:spPr>
          <a:xfrm>
            <a:off x="425291" y="1678642"/>
            <a:ext cx="6718300" cy="2031325"/>
          </a:xfrm>
          <a:prstGeom prst="rect">
            <a:avLst/>
          </a:prstGeom>
          <a:noFill/>
        </p:spPr>
        <p:txBody>
          <a:bodyPr wrap="square">
            <a:spAutoFit/>
          </a:bodyPr>
          <a:lstStyle/>
          <a:p>
            <a:r>
              <a:rPr lang="en-US" b="0" i="0" dirty="0">
                <a:effectLst/>
                <a:highlight>
                  <a:srgbClr val="FFFFFF"/>
                </a:highlight>
                <a:latin typeface="Verdana" panose="020B0604030504040204" pitchFamily="34" charset="0"/>
                <a:ea typeface="Verdana" panose="020B0604030504040204" pitchFamily="34" charset="0"/>
              </a:rPr>
              <a:t>And if he had forged </a:t>
            </a:r>
            <a:r>
              <a:rPr lang="en-US" b="0" i="1" dirty="0">
                <a:effectLst/>
                <a:highlight>
                  <a:srgbClr val="FFFFFF"/>
                </a:highlight>
                <a:latin typeface="Verdana" panose="020B0604030504040204" pitchFamily="34" charset="0"/>
                <a:ea typeface="Verdana" panose="020B0604030504040204" pitchFamily="34" charset="0"/>
              </a:rPr>
              <a:t>and attributed</a:t>
            </a:r>
            <a:r>
              <a:rPr lang="en-US" b="0" i="0" dirty="0">
                <a:effectLst/>
                <a:highlight>
                  <a:srgbClr val="FFFFFF"/>
                </a:highlight>
                <a:latin typeface="Verdana" panose="020B0604030504040204" pitchFamily="34" charset="0"/>
                <a:ea typeface="Verdana" panose="020B0604030504040204" pitchFamily="34" charset="0"/>
              </a:rPr>
              <a:t> any sayings to Us,</a:t>
            </a:r>
          </a:p>
          <a:p>
            <a:endParaRPr lang="en-US" b="0" i="0" dirty="0">
              <a:effectLst/>
              <a:highlight>
                <a:srgbClr val="FFFFFF"/>
              </a:highlight>
              <a:latin typeface="Verdana" panose="020B0604030504040204" pitchFamily="34" charset="0"/>
              <a:ea typeface="Verdana" panose="020B0604030504040204" pitchFamily="34" charset="0"/>
            </a:endParaRPr>
          </a:p>
          <a:p>
            <a:r>
              <a:rPr lang="en-US" b="0" i="0" dirty="0">
                <a:effectLst/>
                <a:highlight>
                  <a:srgbClr val="FFFFFF"/>
                </a:highlight>
                <a:latin typeface="Verdana" panose="020B0604030504040204" pitchFamily="34" charset="0"/>
                <a:ea typeface="Verdana" panose="020B0604030504040204" pitchFamily="34" charset="0"/>
              </a:rPr>
              <a:t>We would surely have seized him by the right hand,</a:t>
            </a:r>
          </a:p>
          <a:p>
            <a:endParaRPr lang="en-US" b="0" i="0" dirty="0">
              <a:effectLst/>
              <a:highlight>
                <a:srgbClr val="FFFFFF"/>
              </a:highlight>
              <a:latin typeface="Verdana" panose="020B0604030504040204" pitchFamily="34" charset="0"/>
              <a:ea typeface="Verdana" panose="020B0604030504040204" pitchFamily="34" charset="0"/>
            </a:endParaRPr>
          </a:p>
          <a:p>
            <a:r>
              <a:rPr lang="en-US" b="0" i="0" dirty="0">
                <a:effectLst/>
                <a:highlight>
                  <a:srgbClr val="FFFFFF"/>
                </a:highlight>
                <a:latin typeface="Verdana" panose="020B0604030504040204" pitchFamily="34" charset="0"/>
                <a:ea typeface="Verdana" panose="020B0604030504040204" pitchFamily="34" charset="0"/>
              </a:rPr>
              <a:t>And then surely We would have severed his life-artery,</a:t>
            </a:r>
            <a:endParaRPr lang="en-US" dirty="0">
              <a:highlight>
                <a:srgbClr val="FFFFFF"/>
              </a:highlight>
              <a:latin typeface="Verdana" panose="020B0604030504040204" pitchFamily="34" charset="0"/>
              <a:ea typeface="Verdana" panose="020B0604030504040204" pitchFamily="34" charset="0"/>
            </a:endParaRPr>
          </a:p>
          <a:p>
            <a:endParaRPr lang="en-US" b="0" i="0" dirty="0">
              <a:effectLst/>
              <a:highlight>
                <a:srgbClr val="FFFFFF"/>
              </a:highlight>
              <a:latin typeface="Verdana" panose="020B0604030504040204" pitchFamily="34" charset="0"/>
              <a:ea typeface="Verdana" panose="020B0604030504040204" pitchFamily="34" charset="0"/>
            </a:endParaRPr>
          </a:p>
          <a:p>
            <a:r>
              <a:rPr lang="en-US" b="0" i="0" dirty="0">
                <a:effectLst/>
                <a:highlight>
                  <a:srgbClr val="FFFFFF"/>
                </a:highlight>
                <a:latin typeface="Verdana" panose="020B0604030504040204" pitchFamily="34" charset="0"/>
                <a:ea typeface="Verdana" panose="020B0604030504040204" pitchFamily="34" charset="0"/>
              </a:rPr>
              <a:t>And not one of you could have held </a:t>
            </a:r>
            <a:r>
              <a:rPr lang="en-US" b="0" i="1" dirty="0">
                <a:effectLst/>
                <a:highlight>
                  <a:srgbClr val="FFFFFF"/>
                </a:highlight>
                <a:latin typeface="Verdana" panose="020B0604030504040204" pitchFamily="34" charset="0"/>
                <a:ea typeface="Verdana" panose="020B0604030504040204" pitchFamily="34" charset="0"/>
              </a:rPr>
              <a:t>Us</a:t>
            </a:r>
            <a:r>
              <a:rPr lang="en-US" b="0" i="0" dirty="0">
                <a:effectLst/>
                <a:highlight>
                  <a:srgbClr val="FFFFFF"/>
                </a:highlight>
                <a:latin typeface="Verdana" panose="020B0604030504040204" pitchFamily="34" charset="0"/>
                <a:ea typeface="Verdana" panose="020B0604030504040204" pitchFamily="34" charset="0"/>
              </a:rPr>
              <a:t> off from him.</a:t>
            </a:r>
            <a:endParaRPr lang="en-US"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C7CBB66A-11C5-240C-507C-5C45EAF2C852}"/>
              </a:ext>
            </a:extLst>
          </p:cNvPr>
          <p:cNvSpPr txBox="1"/>
          <p:nvPr/>
        </p:nvSpPr>
        <p:spPr>
          <a:xfrm>
            <a:off x="425291" y="1139898"/>
            <a:ext cx="6111240"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6"/>
              </a:rPr>
              <a:t>Chapter 69 Verses 45-48</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7392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Understanding the verses</a:t>
            </a:r>
          </a:p>
        </p:txBody>
      </p:sp>
      <p:sp>
        <p:nvSpPr>
          <p:cNvPr id="4" name="TextBox 3">
            <a:extLst>
              <a:ext uri="{FF2B5EF4-FFF2-40B4-BE49-F238E27FC236}">
                <a16:creationId xmlns:a16="http://schemas.microsoft.com/office/drawing/2014/main" id="{5FF10748-6401-240A-C852-A9C3E18F4405}"/>
              </a:ext>
            </a:extLst>
          </p:cNvPr>
          <p:cNvSpPr txBox="1"/>
          <p:nvPr/>
        </p:nvSpPr>
        <p:spPr>
          <a:xfrm>
            <a:off x="820102" y="4042161"/>
            <a:ext cx="10551795" cy="1937966"/>
          </a:xfrm>
          <a:prstGeom prst="rect">
            <a:avLst/>
          </a:prstGeom>
          <a:noFill/>
        </p:spPr>
        <p:txBody>
          <a:bodyPr wrap="square">
            <a:spAutoFit/>
          </a:bodyPr>
          <a:lstStyle/>
          <a:p>
            <a:pPr marL="55563" marR="0" lvl="1" algn="l" defTabSz="914400" rtl="0" eaLnBrk="1" fontAlgn="auto" latinLnBrk="0" hangingPunct="1">
              <a:lnSpc>
                <a:spcPct val="90000"/>
              </a:lnSpc>
              <a:spcBef>
                <a:spcPts val="500"/>
              </a:spcBef>
              <a:spcAft>
                <a:spcPts val="0"/>
              </a:spcAft>
              <a:buClrTx/>
              <a:buSzTx/>
              <a:tabLst/>
              <a:defRPr/>
            </a:pPr>
            <a:r>
              <a:rPr lang="en-US" dirty="0">
                <a:highlight>
                  <a:srgbClr val="FFFFFF"/>
                </a:highlight>
                <a:latin typeface="Verdana" panose="020B0604030504040204" pitchFamily="34" charset="0"/>
                <a:ea typeface="Verdana" panose="020B0604030504040204" pitchFamily="34" charset="0"/>
              </a:rPr>
              <a:t>T</a:t>
            </a:r>
            <a:r>
              <a:rPr lang="en-US" b="0" i="0" dirty="0">
                <a:effectLst/>
                <a:highlight>
                  <a:srgbClr val="FFFFFF"/>
                </a:highlight>
                <a:latin typeface="Verdana" panose="020B0604030504040204" pitchFamily="34" charset="0"/>
                <a:ea typeface="Verdana" panose="020B0604030504040204" pitchFamily="34" charset="0"/>
              </a:rPr>
              <a:t>he prophecy mentioned in the verse under comment applies to the Holy Prophet, but as a corollary it may also apply to the Promised Messiah, Founder of the Ahmadiyya Movement, since in his person the Second Manifestation of the Holy Prophet took place. To this Second Manifestation or Second Coming of the Holy Prophet, the third verse of the next </a:t>
            </a:r>
            <a:r>
              <a:rPr lang="en-US" b="0" i="1" dirty="0">
                <a:effectLst/>
                <a:highlight>
                  <a:srgbClr val="FFFFFF"/>
                </a:highlight>
                <a:latin typeface="Verdana" panose="020B0604030504040204" pitchFamily="34" charset="0"/>
                <a:ea typeface="Verdana" panose="020B0604030504040204" pitchFamily="34" charset="0"/>
              </a:rPr>
              <a:t>Surah</a:t>
            </a:r>
            <a:r>
              <a:rPr lang="en-US" b="0" i="0" dirty="0">
                <a:effectLst/>
                <a:highlight>
                  <a:srgbClr val="FFFFFF"/>
                </a:highlight>
                <a:latin typeface="Verdana" panose="020B0604030504040204" pitchFamily="34" charset="0"/>
                <a:ea typeface="Verdana" panose="020B0604030504040204" pitchFamily="34" charset="0"/>
              </a:rPr>
              <a:t>—Al-Jumu‘ah pointedly refers.</a:t>
            </a:r>
          </a:p>
          <a:p>
            <a:pPr marL="55563" marR="0" lvl="1" algn="l" defTabSz="914400" rtl="0" eaLnBrk="1" fontAlgn="auto" latinLnBrk="0" hangingPunct="1">
              <a:lnSpc>
                <a:spcPct val="90000"/>
              </a:lnSpc>
              <a:spcBef>
                <a:spcPts val="500"/>
              </a:spcBef>
              <a:spcAft>
                <a:spcPts val="0"/>
              </a:spcAft>
              <a:buClrTx/>
              <a:buSzTx/>
              <a:tabLst/>
              <a:defRPr/>
            </a:pPr>
            <a:endParaRPr lang="en-US" b="0" i="0" dirty="0">
              <a:effectLst/>
              <a:highlight>
                <a:srgbClr val="FFFFFF"/>
              </a:highlight>
              <a:latin typeface="Verdana" panose="020B0604030504040204" pitchFamily="34" charset="0"/>
              <a:ea typeface="Verdana" panose="020B0604030504040204" pitchFamily="34" charset="0"/>
            </a:endParaRPr>
          </a:p>
          <a:p>
            <a:pPr marL="55563" marR="0" lvl="1" algn="r" defTabSz="914400" rtl="0" eaLnBrk="1" fontAlgn="auto" latinLnBrk="0" hangingPunct="1">
              <a:lnSpc>
                <a:spcPct val="90000"/>
              </a:lnSpc>
              <a:spcBef>
                <a:spcPts val="500"/>
              </a:spcBef>
              <a:spcAft>
                <a:spcPts val="0"/>
              </a:spcAft>
              <a:buClrTx/>
              <a:buSzTx/>
              <a:tabLst/>
              <a:defRPr/>
            </a:pPr>
            <a:r>
              <a:rPr kumimoji="0" lang="en-US" sz="1600" b="1" i="1" u="none" strike="noStrike" kern="1200" cap="none" spc="0" normalizeH="0" baseline="0" noProof="0" dirty="0">
                <a:ln>
                  <a:noFill/>
                </a:ln>
                <a:solidFill>
                  <a:prstClr val="black"/>
                </a:solidFill>
                <a:highlight>
                  <a:srgbClr val="FFFFFF"/>
                </a:highlight>
                <a:uLnTx/>
                <a:uFillTx/>
                <a:latin typeface="Verdana" panose="020B0604030504040204" pitchFamily="34" charset="0"/>
                <a:ea typeface="Verdana" panose="020B0604030504040204" pitchFamily="34" charset="0"/>
              </a:rPr>
              <a:t>(Five Volume Commentary – Reference 3037)</a:t>
            </a:r>
            <a:endParaRPr kumimoji="0" lang="en-US" sz="16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3153B31F-C455-9853-89B6-F1E2EC3A1E97}"/>
              </a:ext>
            </a:extLst>
          </p:cNvPr>
          <p:cNvSpPr txBox="1"/>
          <p:nvPr/>
        </p:nvSpPr>
        <p:spPr>
          <a:xfrm>
            <a:off x="608171" y="1566882"/>
            <a:ext cx="5251609" cy="2246769"/>
          </a:xfrm>
          <a:prstGeom prst="rect">
            <a:avLst/>
          </a:prstGeom>
          <a:noFill/>
        </p:spPr>
        <p:txBody>
          <a:bodyPr wrap="square">
            <a:spAutoFit/>
          </a:bodyPr>
          <a:lstStyle/>
          <a:p>
            <a:r>
              <a:rPr lang="en-US" sz="2000" b="0" i="0" dirty="0">
                <a:effectLst/>
                <a:highlight>
                  <a:srgbClr val="FFFFFF"/>
                </a:highlight>
                <a:latin typeface="Jost"/>
              </a:rPr>
              <a:t>And remember when Jesus, son of Mary, said, ‘O children of Israel, surely I am Allah’s Messenger unto you, fulfilling that which is before me of the Torah, and giving glad tidings of a Messenger who will come after me. His name will be Ahmad.’ And when he came to them with clear proofs, they said, ‘This is clear enchantment.’</a:t>
            </a:r>
            <a:endParaRPr lang="en-US" sz="2000"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C7CBB66A-11C5-240C-507C-5C45EAF2C852}"/>
              </a:ext>
            </a:extLst>
          </p:cNvPr>
          <p:cNvSpPr txBox="1"/>
          <p:nvPr/>
        </p:nvSpPr>
        <p:spPr>
          <a:xfrm>
            <a:off x="425291" y="1139898"/>
            <a:ext cx="6111240"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Chapter 61 Verse 7</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5" name="Picture 14">
            <a:extLst>
              <a:ext uri="{FF2B5EF4-FFF2-40B4-BE49-F238E27FC236}">
                <a16:creationId xmlns:a16="http://schemas.microsoft.com/office/drawing/2014/main" id="{75D56C47-A586-169B-D814-B88FD8264877}"/>
              </a:ext>
            </a:extLst>
          </p:cNvPr>
          <p:cNvPicPr>
            <a:picLocks noChangeAspect="1"/>
          </p:cNvPicPr>
          <p:nvPr/>
        </p:nvPicPr>
        <p:blipFill>
          <a:blip r:embed="rId3"/>
          <a:stretch>
            <a:fillRect/>
          </a:stretch>
        </p:blipFill>
        <p:spPr>
          <a:xfrm>
            <a:off x="7065138" y="1294293"/>
            <a:ext cx="4874291" cy="2662516"/>
          </a:xfrm>
          <a:prstGeom prst="rect">
            <a:avLst/>
          </a:prstGeom>
        </p:spPr>
      </p:pic>
    </p:spTree>
    <p:extLst>
      <p:ext uri="{BB962C8B-B14F-4D97-AF65-F5344CB8AC3E}">
        <p14:creationId xmlns:p14="http://schemas.microsoft.com/office/powerpoint/2010/main" val="256966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10D50-385B-B9D9-121D-121CACD9306B}"/>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BE763AA-114D-8DE7-6262-44AACB5DAA74}"/>
              </a:ext>
            </a:extLst>
          </p:cNvPr>
          <p:cNvSpPr txBox="1"/>
          <p:nvPr/>
        </p:nvSpPr>
        <p:spPr>
          <a:xfrm>
            <a:off x="116842" y="1350278"/>
            <a:ext cx="5887718" cy="4647426"/>
          </a:xfrm>
          <a:prstGeom prst="rect">
            <a:avLst/>
          </a:prstGeom>
          <a:noFill/>
        </p:spPr>
        <p:txBody>
          <a:bodyPr wrap="square">
            <a:spAutoFit/>
          </a:bodyPr>
          <a:lstStyle/>
          <a:p>
            <a:r>
              <a:rPr lang="en-US" sz="1600" b="1" i="0" dirty="0">
                <a:solidFill>
                  <a:srgbClr val="212529"/>
                </a:solidFill>
                <a:effectLst/>
                <a:highlight>
                  <a:srgbClr val="FFFFFF"/>
                </a:highlight>
                <a:latin typeface="Verdana" panose="020B0604030504040204" pitchFamily="34" charset="0"/>
                <a:ea typeface="Verdana" panose="020B0604030504040204" pitchFamily="34" charset="0"/>
              </a:rPr>
              <a:t>The Promised Messiah</a:t>
            </a:r>
            <a:r>
              <a:rPr lang="en-US" sz="1600" b="1" i="0" baseline="30000" dirty="0">
                <a:solidFill>
                  <a:srgbClr val="212529"/>
                </a:solidFill>
                <a:effectLst/>
                <a:highlight>
                  <a:srgbClr val="FFFFFF"/>
                </a:highlight>
                <a:latin typeface="Verdana" panose="020B0604030504040204" pitchFamily="34" charset="0"/>
                <a:ea typeface="Verdana" panose="020B0604030504040204" pitchFamily="34" charset="0"/>
              </a:rPr>
              <a:t>as </a:t>
            </a:r>
            <a:r>
              <a:rPr lang="en-US" sz="1600" b="1" i="0" dirty="0">
                <a:solidFill>
                  <a:srgbClr val="212529"/>
                </a:solidFill>
                <a:effectLst/>
                <a:highlight>
                  <a:srgbClr val="FFFFFF"/>
                </a:highlight>
                <a:latin typeface="Verdana" panose="020B0604030504040204" pitchFamily="34" charset="0"/>
                <a:ea typeface="Verdana" panose="020B0604030504040204" pitchFamily="34" charset="0"/>
              </a:rPr>
              <a:t>writes: </a:t>
            </a:r>
          </a:p>
          <a:p>
            <a:endParaRPr lang="en-US" sz="1600" dirty="0">
              <a:solidFill>
                <a:srgbClr val="212529"/>
              </a:solidFill>
              <a:highlight>
                <a:srgbClr val="FFFFFF"/>
              </a:highlight>
              <a:latin typeface="Verdana" panose="020B0604030504040204" pitchFamily="34" charset="0"/>
              <a:ea typeface="Verdana" panose="020B0604030504040204" pitchFamily="34" charset="0"/>
            </a:endParaRPr>
          </a:p>
          <a:p>
            <a:r>
              <a:rPr lang="en-US" sz="1600" b="0" i="0" dirty="0">
                <a:solidFill>
                  <a:srgbClr val="212529"/>
                </a:solidFill>
                <a:effectLst/>
                <a:highlight>
                  <a:srgbClr val="FFFFFF"/>
                </a:highlight>
                <a:latin typeface="Verdana" panose="020B0604030504040204" pitchFamily="34" charset="0"/>
                <a:ea typeface="Verdana" panose="020B0604030504040204" pitchFamily="34" charset="0"/>
              </a:rPr>
              <a:t>The first stage of a believer's spiritual state is that humility, weeping and tender-heartedness which a believer experiences during Salat and remembrance of Allah. That is, to generate in oneself a spirit of supplication, poignancy, humility, extreme humbleness, meekness of soul, ardor and warmth. To assume a state of fear while turning to the Glorious God as this verse states: 'Surely, success comes to the believers, Who are humble in their Prayers.' (23: 2-3). That is, successful are the believers who are humble in their Salat and during remembrance of Allah and who are engaged in remembrance of their Lord with poignancy, tender-heartedness, ardor and heart-felt passion.’</a:t>
            </a:r>
          </a:p>
          <a:p>
            <a:endParaRPr lang="en-US" sz="1600" b="0" i="0" dirty="0">
              <a:solidFill>
                <a:srgbClr val="212529"/>
              </a:solidFill>
              <a:effectLst/>
              <a:highlight>
                <a:srgbClr val="FFFFFF"/>
              </a:highlight>
              <a:latin typeface="Verdana" panose="020B0604030504040204" pitchFamily="34" charset="0"/>
              <a:ea typeface="Verdana" panose="020B0604030504040204" pitchFamily="34" charset="0"/>
            </a:endParaRPr>
          </a:p>
          <a:p>
            <a:endParaRPr lang="en-US" sz="1600" b="0" i="0" dirty="0">
              <a:solidFill>
                <a:srgbClr val="212529"/>
              </a:solidFill>
              <a:effectLst/>
              <a:highlight>
                <a:srgbClr val="FFFFFF"/>
              </a:highlight>
              <a:latin typeface="Verdana" panose="020B0604030504040204" pitchFamily="34" charset="0"/>
              <a:ea typeface="Verdana" panose="020B0604030504040204" pitchFamily="34" charset="0"/>
            </a:endParaRPr>
          </a:p>
          <a:p>
            <a:pPr algn="r"/>
            <a:r>
              <a:rPr lang="en-US" sz="1200" b="1" i="1" dirty="0">
                <a:solidFill>
                  <a:srgbClr val="212529"/>
                </a:solidFill>
                <a:highlight>
                  <a:srgbClr val="FFFFFF"/>
                </a:highlight>
                <a:latin typeface="Verdana" panose="020B0604030504040204" pitchFamily="34" charset="0"/>
                <a:ea typeface="Verdana" panose="020B0604030504040204" pitchFamily="34" charset="0"/>
              </a:rPr>
              <a:t>Appendix, Barahin e Ahmadiyya Part 5</a:t>
            </a:r>
          </a:p>
          <a:p>
            <a:pPr algn="r"/>
            <a:r>
              <a:rPr lang="en-US" sz="1200" b="1" i="1" dirty="0">
                <a:solidFill>
                  <a:srgbClr val="212529"/>
                </a:solidFill>
                <a:highlight>
                  <a:srgbClr val="FFFFFF"/>
                </a:highlight>
                <a:latin typeface="Verdana" panose="020B0604030504040204" pitchFamily="34" charset="0"/>
                <a:ea typeface="Verdana" panose="020B0604030504040204" pitchFamily="34" charset="0"/>
              </a:rPr>
              <a:t>Ruhani Khazain Volume 21, Page 188</a:t>
            </a:r>
            <a:endParaRPr lang="en-US" sz="1200" b="1" i="1"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DF66EB6F-1B34-74ED-5623-97E4C0E4C4B1}"/>
              </a:ext>
            </a:extLst>
          </p:cNvPr>
          <p:cNvPicPr>
            <a:picLocks noChangeAspect="1"/>
          </p:cNvPicPr>
          <p:nvPr/>
        </p:nvPicPr>
        <p:blipFill>
          <a:blip r:embed="rId2"/>
          <a:stretch>
            <a:fillRect/>
          </a:stretch>
        </p:blipFill>
        <p:spPr>
          <a:xfrm>
            <a:off x="6678136" y="1100269"/>
            <a:ext cx="5305425" cy="4800600"/>
          </a:xfrm>
          <a:prstGeom prst="rect">
            <a:avLst/>
          </a:prstGeom>
        </p:spPr>
      </p:pic>
    </p:spTree>
    <p:extLst>
      <p:ext uri="{BB962C8B-B14F-4D97-AF65-F5344CB8AC3E}">
        <p14:creationId xmlns:p14="http://schemas.microsoft.com/office/powerpoint/2010/main" val="205225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EE7C3-65A4-7147-BC0E-BCA4B5E436C5}"/>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Al Wasiyyat</a:t>
            </a:r>
          </a:p>
        </p:txBody>
      </p:sp>
      <p:sp>
        <p:nvSpPr>
          <p:cNvPr id="11" name="TextBox 10">
            <a:extLst>
              <a:ext uri="{FF2B5EF4-FFF2-40B4-BE49-F238E27FC236}">
                <a16:creationId xmlns:a16="http://schemas.microsoft.com/office/drawing/2014/main" id="{68BE053B-5328-6CD1-8CC1-2AC63E5346E9}"/>
              </a:ext>
            </a:extLst>
          </p:cNvPr>
          <p:cNvSpPr txBox="1"/>
          <p:nvPr/>
        </p:nvSpPr>
        <p:spPr>
          <a:xfrm>
            <a:off x="467359" y="1499443"/>
            <a:ext cx="5422077" cy="4031873"/>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God addressed me and said that Taqwa is a tree that should be planted in the heart. The very water which nourishes Taqwa irrigates the whole garden. Taqwa is a root without which everything is meaningless; and if it remains intact then nothing is lost. What benefit is there for a man in indulging himself in the useless activity of claiming with his tongue that he seeks God while he has no sure footing with his Lord. Look, I say to you truly and sincerely that ruined is he whose faith is tainted by even a hint of worldliness. Hell is very close to that soul all of whose intentions are not for God – rather some of them are for God and others are for the world. Thus, if you have an iota of worldly adulteration in your intentions, all your worship is in vain.</a:t>
            </a:r>
          </a:p>
        </p:txBody>
      </p:sp>
      <p:grpSp>
        <p:nvGrpSpPr>
          <p:cNvPr id="16" name="Group 15">
            <a:extLst>
              <a:ext uri="{FF2B5EF4-FFF2-40B4-BE49-F238E27FC236}">
                <a16:creationId xmlns:a16="http://schemas.microsoft.com/office/drawing/2014/main" id="{EABA0DEA-4A6B-518C-0C75-14A29D44773B}"/>
              </a:ext>
            </a:extLst>
          </p:cNvPr>
          <p:cNvGrpSpPr/>
          <p:nvPr/>
        </p:nvGrpSpPr>
        <p:grpSpPr>
          <a:xfrm>
            <a:off x="6302564" y="1499442"/>
            <a:ext cx="5654298" cy="3946790"/>
            <a:chOff x="6302564" y="1499442"/>
            <a:chExt cx="5654298" cy="3946790"/>
          </a:xfrm>
        </p:grpSpPr>
        <p:pic>
          <p:nvPicPr>
            <p:cNvPr id="5" name="Picture 4">
              <a:extLst>
                <a:ext uri="{FF2B5EF4-FFF2-40B4-BE49-F238E27FC236}">
                  <a16:creationId xmlns:a16="http://schemas.microsoft.com/office/drawing/2014/main" id="{B7B0888E-A8AD-8DAE-BC1B-B0F64385343D}"/>
                </a:ext>
              </a:extLst>
            </p:cNvPr>
            <p:cNvPicPr>
              <a:picLocks noChangeAspect="1"/>
            </p:cNvPicPr>
            <p:nvPr/>
          </p:nvPicPr>
          <p:blipFill>
            <a:blip r:embed="rId2"/>
            <a:stretch>
              <a:fillRect/>
            </a:stretch>
          </p:blipFill>
          <p:spPr>
            <a:xfrm>
              <a:off x="6302564" y="1499443"/>
              <a:ext cx="5654298" cy="2205038"/>
            </a:xfrm>
            <a:prstGeom prst="rect">
              <a:avLst/>
            </a:prstGeom>
          </p:spPr>
        </p:pic>
        <p:pic>
          <p:nvPicPr>
            <p:cNvPr id="12" name="Picture 11">
              <a:extLst>
                <a:ext uri="{FF2B5EF4-FFF2-40B4-BE49-F238E27FC236}">
                  <a16:creationId xmlns:a16="http://schemas.microsoft.com/office/drawing/2014/main" id="{4C929AC6-86F7-B4D3-6FB4-92C64ED8253F}"/>
                </a:ext>
              </a:extLst>
            </p:cNvPr>
            <p:cNvPicPr>
              <a:picLocks noChangeAspect="1"/>
            </p:cNvPicPr>
            <p:nvPr/>
          </p:nvPicPr>
          <p:blipFill>
            <a:blip r:embed="rId3"/>
            <a:stretch>
              <a:fillRect/>
            </a:stretch>
          </p:blipFill>
          <p:spPr>
            <a:xfrm>
              <a:off x="6302564" y="3704482"/>
              <a:ext cx="5654298" cy="1701110"/>
            </a:xfrm>
            <a:prstGeom prst="rect">
              <a:avLst/>
            </a:prstGeom>
          </p:spPr>
        </p:pic>
        <p:sp>
          <p:nvSpPr>
            <p:cNvPr id="13" name="Rectangle 12">
              <a:extLst>
                <a:ext uri="{FF2B5EF4-FFF2-40B4-BE49-F238E27FC236}">
                  <a16:creationId xmlns:a16="http://schemas.microsoft.com/office/drawing/2014/main" id="{4983E3B8-AF4D-ECF7-CE3D-EE9EA1AE98B3}"/>
                </a:ext>
              </a:extLst>
            </p:cNvPr>
            <p:cNvSpPr/>
            <p:nvPr/>
          </p:nvSpPr>
          <p:spPr>
            <a:xfrm>
              <a:off x="8503920" y="1499442"/>
              <a:ext cx="3452942" cy="441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E69DD02-FFF1-4B32-E853-604C21AB993D}"/>
                </a:ext>
              </a:extLst>
            </p:cNvPr>
            <p:cNvSpPr/>
            <p:nvPr/>
          </p:nvSpPr>
          <p:spPr>
            <a:xfrm>
              <a:off x="6302564" y="5005114"/>
              <a:ext cx="4882138" cy="441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995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7" name="TextBox 6">
            <a:extLst>
              <a:ext uri="{FF2B5EF4-FFF2-40B4-BE49-F238E27FC236}">
                <a16:creationId xmlns:a16="http://schemas.microsoft.com/office/drawing/2014/main" id="{F405379C-6C0F-E0BA-D5AA-6DEA606C98EA}"/>
              </a:ext>
            </a:extLst>
          </p:cNvPr>
          <p:cNvSpPr txBox="1"/>
          <p:nvPr/>
        </p:nvSpPr>
        <p:spPr>
          <a:xfrm>
            <a:off x="544000" y="1108596"/>
            <a:ext cx="830536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In what year did World War II end?</a:t>
            </a:r>
          </a:p>
          <a:p>
            <a:pPr marL="517525" lvl="1" indent="-342900">
              <a:buFont typeface="+mj-lt"/>
              <a:buAutoNum type="arabicPeriod"/>
            </a:pPr>
            <a:r>
              <a:rPr lang="en-US" dirty="0">
                <a:latin typeface="Verdana" panose="020B0604030504040204" pitchFamily="34" charset="0"/>
                <a:ea typeface="Verdana" panose="020B0604030504040204" pitchFamily="34" charset="0"/>
              </a:rPr>
              <a:t>1941</a:t>
            </a:r>
          </a:p>
          <a:p>
            <a:pPr marL="517525" lvl="1" indent="-342900">
              <a:buFont typeface="+mj-lt"/>
              <a:buAutoNum type="arabicPeriod"/>
            </a:pPr>
            <a:r>
              <a:rPr lang="en-US" dirty="0">
                <a:latin typeface="Verdana" panose="020B0604030504040204" pitchFamily="34" charset="0"/>
                <a:ea typeface="Verdana" panose="020B0604030504040204" pitchFamily="34" charset="0"/>
              </a:rPr>
              <a:t>1945</a:t>
            </a:r>
          </a:p>
          <a:p>
            <a:pPr marL="517525" lvl="1" indent="-342900">
              <a:buFont typeface="+mj-lt"/>
              <a:buAutoNum type="arabicPeriod"/>
            </a:pPr>
            <a:r>
              <a:rPr lang="en-US" dirty="0">
                <a:latin typeface="Verdana" panose="020B0604030504040204" pitchFamily="34" charset="0"/>
                <a:ea typeface="Verdana" panose="020B0604030504040204" pitchFamily="34" charset="0"/>
              </a:rPr>
              <a:t>1948</a:t>
            </a:r>
          </a:p>
          <a:p>
            <a:pPr marL="517525" lvl="1" indent="-342900">
              <a:buFont typeface="+mj-lt"/>
              <a:buAutoNum type="arabicPeriod"/>
            </a:pPr>
            <a:r>
              <a:rPr lang="en-US" dirty="0">
                <a:latin typeface="Verdana" panose="020B0604030504040204" pitchFamily="34" charset="0"/>
                <a:ea typeface="Verdana" panose="020B0604030504040204" pitchFamily="34" charset="0"/>
              </a:rPr>
              <a:t>1950</a:t>
            </a:r>
          </a:p>
        </p:txBody>
      </p:sp>
      <p:sp>
        <p:nvSpPr>
          <p:cNvPr id="12" name="TextBox 11">
            <a:extLst>
              <a:ext uri="{FF2B5EF4-FFF2-40B4-BE49-F238E27FC236}">
                <a16:creationId xmlns:a16="http://schemas.microsoft.com/office/drawing/2014/main" id="{DD82F74D-02CE-0984-F5D9-E119691E6379}"/>
              </a:ext>
            </a:extLst>
          </p:cNvPr>
          <p:cNvSpPr txBox="1"/>
          <p:nvPr/>
        </p:nvSpPr>
        <p:spPr>
          <a:xfrm>
            <a:off x="544000" y="2794749"/>
            <a:ext cx="611124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Whose face is on a US $5 bill?</a:t>
            </a:r>
          </a:p>
          <a:p>
            <a:pPr marL="517525" lvl="1"/>
            <a:r>
              <a:rPr lang="en-US" dirty="0"/>
              <a:t>George Washington</a:t>
            </a:r>
          </a:p>
          <a:p>
            <a:pPr marL="517525" lvl="1"/>
            <a:r>
              <a:rPr lang="en-US" dirty="0"/>
              <a:t>Benjamin Franklin</a:t>
            </a:r>
          </a:p>
          <a:p>
            <a:pPr marL="517525" lvl="1"/>
            <a:r>
              <a:rPr lang="en-US" dirty="0"/>
              <a:t>Abraham Lincoln </a:t>
            </a:r>
          </a:p>
          <a:p>
            <a:pPr marL="517525" lvl="1"/>
            <a:r>
              <a:rPr lang="en-US" dirty="0"/>
              <a:t>Thomas Jefferson</a:t>
            </a:r>
          </a:p>
        </p:txBody>
      </p:sp>
      <p:sp>
        <p:nvSpPr>
          <p:cNvPr id="14" name="TextBox 13">
            <a:extLst>
              <a:ext uri="{FF2B5EF4-FFF2-40B4-BE49-F238E27FC236}">
                <a16:creationId xmlns:a16="http://schemas.microsoft.com/office/drawing/2014/main" id="{E954AAEE-A244-7A85-AD3E-5798E5EA66DB}"/>
              </a:ext>
            </a:extLst>
          </p:cNvPr>
          <p:cNvSpPr txBox="1"/>
          <p:nvPr/>
        </p:nvSpPr>
        <p:spPr>
          <a:xfrm>
            <a:off x="544000" y="4480902"/>
            <a:ext cx="611124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In which country is the Sphinx located?</a:t>
            </a:r>
          </a:p>
          <a:p>
            <a:pPr marL="568325" lvl="1"/>
            <a:r>
              <a:rPr lang="en-US" dirty="0"/>
              <a:t>Greece</a:t>
            </a:r>
          </a:p>
          <a:p>
            <a:pPr marL="568325" lvl="1"/>
            <a:r>
              <a:rPr lang="en-US" dirty="0"/>
              <a:t>India</a:t>
            </a:r>
          </a:p>
          <a:p>
            <a:pPr marL="568325" lvl="1"/>
            <a:r>
              <a:rPr lang="en-US" dirty="0"/>
              <a:t>Egypt</a:t>
            </a:r>
          </a:p>
          <a:p>
            <a:pPr marL="568325" lvl="1"/>
            <a:r>
              <a:rPr lang="en-US" dirty="0"/>
              <a:t>Mexico</a:t>
            </a:r>
          </a:p>
        </p:txBody>
      </p:sp>
    </p:spTree>
    <p:extLst>
      <p:ext uri="{BB962C8B-B14F-4D97-AF65-F5344CB8AC3E}">
        <p14:creationId xmlns:p14="http://schemas.microsoft.com/office/powerpoint/2010/main" val="379744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7" name="TextBox 6">
            <a:extLst>
              <a:ext uri="{FF2B5EF4-FFF2-40B4-BE49-F238E27FC236}">
                <a16:creationId xmlns:a16="http://schemas.microsoft.com/office/drawing/2014/main" id="{F405379C-6C0F-E0BA-D5AA-6DEA606C98EA}"/>
              </a:ext>
            </a:extLst>
          </p:cNvPr>
          <p:cNvSpPr txBox="1"/>
          <p:nvPr/>
        </p:nvSpPr>
        <p:spPr>
          <a:xfrm>
            <a:off x="544000" y="1108596"/>
            <a:ext cx="457664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In what year did World War II end?</a:t>
            </a:r>
          </a:p>
          <a:p>
            <a:pPr marL="517525" lvl="1" indent="-342900">
              <a:buFont typeface="+mj-lt"/>
              <a:buAutoNum type="arabicPeriod"/>
            </a:pPr>
            <a:r>
              <a:rPr lang="en-US" dirty="0">
                <a:latin typeface="Verdana" panose="020B0604030504040204" pitchFamily="34" charset="0"/>
                <a:ea typeface="Verdana" panose="020B0604030504040204" pitchFamily="34" charset="0"/>
              </a:rPr>
              <a:t>1941</a:t>
            </a:r>
          </a:p>
          <a:p>
            <a:pPr marL="517525" lvl="1" indent="-342900">
              <a:buFont typeface="+mj-lt"/>
              <a:buAutoNum type="arabicPeriod"/>
            </a:pPr>
            <a:r>
              <a:rPr lang="en-US" dirty="0">
                <a:highlight>
                  <a:srgbClr val="00FFFF"/>
                </a:highlight>
                <a:latin typeface="Verdana" panose="020B0604030504040204" pitchFamily="34" charset="0"/>
                <a:ea typeface="Verdana" panose="020B0604030504040204" pitchFamily="34" charset="0"/>
              </a:rPr>
              <a:t>1945</a:t>
            </a:r>
          </a:p>
          <a:p>
            <a:pPr marL="517525" lvl="1" indent="-342900">
              <a:buFont typeface="+mj-lt"/>
              <a:buAutoNum type="arabicPeriod"/>
            </a:pPr>
            <a:r>
              <a:rPr lang="en-US" dirty="0">
                <a:latin typeface="Verdana" panose="020B0604030504040204" pitchFamily="34" charset="0"/>
                <a:ea typeface="Verdana" panose="020B0604030504040204" pitchFamily="34" charset="0"/>
              </a:rPr>
              <a:t>1948</a:t>
            </a:r>
          </a:p>
          <a:p>
            <a:pPr marL="517525" lvl="1" indent="-342900">
              <a:buFont typeface="+mj-lt"/>
              <a:buAutoNum type="arabicPeriod"/>
            </a:pPr>
            <a:r>
              <a:rPr lang="en-US" dirty="0">
                <a:latin typeface="Verdana" panose="020B0604030504040204" pitchFamily="34" charset="0"/>
                <a:ea typeface="Verdana" panose="020B0604030504040204" pitchFamily="34" charset="0"/>
              </a:rPr>
              <a:t>1950</a:t>
            </a:r>
          </a:p>
        </p:txBody>
      </p:sp>
      <p:sp>
        <p:nvSpPr>
          <p:cNvPr id="12" name="TextBox 11">
            <a:extLst>
              <a:ext uri="{FF2B5EF4-FFF2-40B4-BE49-F238E27FC236}">
                <a16:creationId xmlns:a16="http://schemas.microsoft.com/office/drawing/2014/main" id="{DD82F74D-02CE-0984-F5D9-E119691E6379}"/>
              </a:ext>
            </a:extLst>
          </p:cNvPr>
          <p:cNvSpPr txBox="1"/>
          <p:nvPr/>
        </p:nvSpPr>
        <p:spPr>
          <a:xfrm>
            <a:off x="544000" y="2794749"/>
            <a:ext cx="442170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Whose face is on a US $5 bill?</a:t>
            </a:r>
          </a:p>
          <a:p>
            <a:pPr marL="517525" lvl="1"/>
            <a:r>
              <a:rPr lang="en-US" dirty="0"/>
              <a:t>George Washington</a:t>
            </a:r>
          </a:p>
          <a:p>
            <a:pPr marL="517525" lvl="1"/>
            <a:r>
              <a:rPr lang="en-US" dirty="0"/>
              <a:t>Benjamin Franklin</a:t>
            </a:r>
          </a:p>
          <a:p>
            <a:pPr marL="517525" lvl="1"/>
            <a:r>
              <a:rPr lang="en-US" dirty="0">
                <a:highlight>
                  <a:srgbClr val="00FFFF"/>
                </a:highlight>
              </a:rPr>
              <a:t>Abraham Lincoln</a:t>
            </a:r>
            <a:r>
              <a:rPr lang="en-US" dirty="0"/>
              <a:t> </a:t>
            </a:r>
          </a:p>
          <a:p>
            <a:pPr marL="517525" lvl="1"/>
            <a:r>
              <a:rPr lang="en-US" dirty="0"/>
              <a:t>Thomas Jefferson</a:t>
            </a:r>
          </a:p>
        </p:txBody>
      </p:sp>
      <p:sp>
        <p:nvSpPr>
          <p:cNvPr id="4" name="TextBox 3">
            <a:extLst>
              <a:ext uri="{FF2B5EF4-FFF2-40B4-BE49-F238E27FC236}">
                <a16:creationId xmlns:a16="http://schemas.microsoft.com/office/drawing/2014/main" id="{F19EBFD1-C1DA-540F-D98C-5B1B7C3C5FF7}"/>
              </a:ext>
            </a:extLst>
          </p:cNvPr>
          <p:cNvSpPr txBox="1"/>
          <p:nvPr/>
        </p:nvSpPr>
        <p:spPr>
          <a:xfrm>
            <a:off x="5120640" y="1185540"/>
            <a:ext cx="6799580" cy="1323439"/>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On May 8, 1945, Germany surrendered. After the atomic bomb was dropped on Hiroshima and Nagasaki, Japan surrendered on September 2, 1945, and the Second World War came to an end.</a:t>
            </a:r>
          </a:p>
          <a:p>
            <a:endParaRPr lang="en-US" sz="1600" dirty="0">
              <a:latin typeface="Verdana" panose="020B0604030504040204" pitchFamily="34" charset="0"/>
              <a:ea typeface="Verdana" panose="020B0604030504040204" pitchFamily="34" charset="0"/>
            </a:endParaRPr>
          </a:p>
          <a:p>
            <a:pPr algn="r"/>
            <a:r>
              <a:rPr lang="en-US" sz="1400" i="1" dirty="0">
                <a:latin typeface="Verdana" panose="020B0604030504040204" pitchFamily="34" charset="0"/>
                <a:ea typeface="Verdana" panose="020B0604030504040204" pitchFamily="34" charset="0"/>
                <a:hlinkClick r:id="rId2"/>
              </a:rPr>
              <a:t>Reference – Library of Congress</a:t>
            </a:r>
            <a:endParaRPr lang="en-US" sz="1400" i="1"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D6724E9A-A709-AC1A-BDCE-9FA7B5327116}"/>
              </a:ext>
            </a:extLst>
          </p:cNvPr>
          <p:cNvPicPr>
            <a:picLocks noChangeAspect="1"/>
          </p:cNvPicPr>
          <p:nvPr/>
        </p:nvPicPr>
        <p:blipFill>
          <a:blip r:embed="rId3"/>
          <a:stretch>
            <a:fillRect/>
          </a:stretch>
        </p:blipFill>
        <p:spPr>
          <a:xfrm>
            <a:off x="5588000" y="2794749"/>
            <a:ext cx="3677920" cy="1517142"/>
          </a:xfrm>
          <a:prstGeom prst="rect">
            <a:avLst/>
          </a:prstGeom>
        </p:spPr>
      </p:pic>
      <p:sp>
        <p:nvSpPr>
          <p:cNvPr id="9" name="TextBox 8">
            <a:extLst>
              <a:ext uri="{FF2B5EF4-FFF2-40B4-BE49-F238E27FC236}">
                <a16:creationId xmlns:a16="http://schemas.microsoft.com/office/drawing/2014/main" id="{F19AF4E9-7237-23AE-FD2D-ECDD2F4EAFBA}"/>
              </a:ext>
            </a:extLst>
          </p:cNvPr>
          <p:cNvSpPr txBox="1"/>
          <p:nvPr/>
        </p:nvSpPr>
        <p:spPr>
          <a:xfrm>
            <a:off x="544000" y="4480902"/>
            <a:ext cx="504400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In which country is the Sphinx located?</a:t>
            </a:r>
          </a:p>
          <a:p>
            <a:pPr marL="568325" lvl="1"/>
            <a:r>
              <a:rPr lang="en-US" dirty="0"/>
              <a:t>Greece</a:t>
            </a:r>
          </a:p>
          <a:p>
            <a:pPr marL="568325" lvl="1"/>
            <a:r>
              <a:rPr lang="en-US" dirty="0"/>
              <a:t>India</a:t>
            </a:r>
          </a:p>
          <a:p>
            <a:pPr marL="568325" lvl="1"/>
            <a:r>
              <a:rPr lang="en-US" dirty="0">
                <a:highlight>
                  <a:srgbClr val="00FFFF"/>
                </a:highlight>
              </a:rPr>
              <a:t>Egypt</a:t>
            </a:r>
          </a:p>
          <a:p>
            <a:pPr marL="568325" lvl="1"/>
            <a:r>
              <a:rPr lang="en-US" dirty="0"/>
              <a:t>Mexico</a:t>
            </a:r>
          </a:p>
        </p:txBody>
      </p:sp>
      <p:sp>
        <p:nvSpPr>
          <p:cNvPr id="11" name="TextBox 10">
            <a:extLst>
              <a:ext uri="{FF2B5EF4-FFF2-40B4-BE49-F238E27FC236}">
                <a16:creationId xmlns:a16="http://schemas.microsoft.com/office/drawing/2014/main" id="{FFE0FEA0-8448-6C4E-0F91-8EE363A9E153}"/>
              </a:ext>
            </a:extLst>
          </p:cNvPr>
          <p:cNvSpPr txBox="1"/>
          <p:nvPr/>
        </p:nvSpPr>
        <p:spPr>
          <a:xfrm>
            <a:off x="5459730" y="4865357"/>
            <a:ext cx="4812030" cy="1261884"/>
          </a:xfrm>
          <a:prstGeom prst="rect">
            <a:avLst/>
          </a:prstGeom>
          <a:noFill/>
        </p:spPr>
        <p:txBody>
          <a:bodyPr wrap="square">
            <a:spAutoFit/>
          </a:bodyPr>
          <a:lstStyle/>
          <a:p>
            <a:r>
              <a:rPr lang="en-US" sz="1200" dirty="0">
                <a:latin typeface="Verdana" panose="020B0604030504040204" pitchFamily="34" charset="0"/>
                <a:ea typeface="Verdana" panose="020B0604030504040204" pitchFamily="34" charset="0"/>
                <a:hlinkClick r:id="rId4"/>
              </a:rPr>
              <a:t>The Great Sphinx of Giza </a:t>
            </a:r>
            <a:r>
              <a:rPr lang="en-US" sz="1200" dirty="0">
                <a:latin typeface="Verdana" panose="020B0604030504040204" pitchFamily="34" charset="0"/>
                <a:ea typeface="Verdana" panose="020B0604030504040204" pitchFamily="34" charset="0"/>
              </a:rPr>
              <a:t>is a limestone statue of a reclining sphinx, a mythical creature with the head of a human and the body of a lion.  Facing directly from west to east, it stands on the Giza Plateau on the west bank of the Nile in Giza, Egypt. The face of the Sphinx appears to represent the pharaoh Khafre.  It is known as </a:t>
            </a:r>
            <a:r>
              <a:rPr lang="ar-SA" sz="1400" b="1" i="0" dirty="0">
                <a:solidFill>
                  <a:srgbClr val="666666"/>
                </a:solidFill>
                <a:effectLst/>
                <a:highlight>
                  <a:srgbClr val="FFFFFF"/>
                </a:highlight>
                <a:latin typeface="Arial" panose="020B0604020202020204" pitchFamily="34" charset="0"/>
              </a:rPr>
              <a:t>أبو الهول</a:t>
            </a:r>
            <a:r>
              <a:rPr lang="ar-SA" sz="1200" b="1" i="0" dirty="0">
                <a:solidFill>
                  <a:srgbClr val="666666"/>
                </a:solidFill>
                <a:effectLst/>
                <a:highlight>
                  <a:srgbClr val="FFFFFF"/>
                </a:highlight>
                <a:latin typeface="Arial" panose="020B0604020202020204" pitchFamily="34" charset="0"/>
              </a:rPr>
              <a:t>‎‎</a:t>
            </a:r>
            <a:r>
              <a:rPr lang="en-US" sz="1200" b="1" i="0" dirty="0">
                <a:solidFill>
                  <a:srgbClr val="666666"/>
                </a:solidFill>
                <a:effectLst/>
                <a:highlight>
                  <a:srgbClr val="FFFFFF"/>
                </a:highlight>
                <a:latin typeface="Arial" panose="020B0604020202020204" pitchFamily="34" charset="0"/>
              </a:rPr>
              <a:t> in Urdu.</a:t>
            </a:r>
            <a:endParaRPr lang="en-US" sz="1200" dirty="0">
              <a:latin typeface="Verdana" panose="020B0604030504040204" pitchFamily="34" charset="0"/>
              <a:ea typeface="Verdana" panose="020B0604030504040204" pitchFamily="34" charset="0"/>
            </a:endParaRPr>
          </a:p>
        </p:txBody>
      </p:sp>
      <p:pic>
        <p:nvPicPr>
          <p:cNvPr id="15" name="Picture 14">
            <a:extLst>
              <a:ext uri="{FF2B5EF4-FFF2-40B4-BE49-F238E27FC236}">
                <a16:creationId xmlns:a16="http://schemas.microsoft.com/office/drawing/2014/main" id="{EFBEECFB-49E3-97F7-4096-304E0FB59509}"/>
              </a:ext>
            </a:extLst>
          </p:cNvPr>
          <p:cNvPicPr>
            <a:picLocks noChangeAspect="1"/>
          </p:cNvPicPr>
          <p:nvPr/>
        </p:nvPicPr>
        <p:blipFill>
          <a:blip r:embed="rId5"/>
          <a:stretch>
            <a:fillRect/>
          </a:stretch>
        </p:blipFill>
        <p:spPr>
          <a:xfrm>
            <a:off x="10168094" y="4862712"/>
            <a:ext cx="1479906" cy="1323440"/>
          </a:xfrm>
          <a:prstGeom prst="ellipse">
            <a:avLst/>
          </a:prstGeom>
        </p:spPr>
      </p:pic>
    </p:spTree>
    <p:extLst>
      <p:ext uri="{BB962C8B-B14F-4D97-AF65-F5344CB8AC3E}">
        <p14:creationId xmlns:p14="http://schemas.microsoft.com/office/powerpoint/2010/main" val="224623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7F6013C-9771-A3B5-A1E2-4787B3DD85D9}"/>
              </a:ext>
            </a:extLst>
          </p:cNvPr>
          <p:cNvSpPr txBox="1">
            <a:spLocks/>
          </p:cNvSpPr>
          <p:nvPr/>
        </p:nvSpPr>
        <p:spPr>
          <a:xfrm>
            <a:off x="2396836" y="803567"/>
            <a:ext cx="7495309" cy="663158"/>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60000"/>
              </a:lnSpc>
              <a:spcBef>
                <a:spcPct val="0"/>
              </a:spcBef>
              <a:spcAft>
                <a:spcPts val="0"/>
              </a:spcAft>
              <a:buClrTx/>
              <a:buSzTx/>
              <a:buFontTx/>
              <a:buNone/>
              <a:tabLst/>
              <a:defRPr/>
            </a:pPr>
            <a:r>
              <a:rPr kumimoji="0" lang="en-US" sz="21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p>
          <a:p>
            <a:pPr marL="0" marR="0" lvl="0" indent="0" algn="ctr" defTabSz="914400" rtl="0" eaLnBrk="1" fontAlgn="auto" latinLnBrk="0" hangingPunct="1">
              <a:lnSpc>
                <a:spcPct val="60000"/>
              </a:lnSpc>
              <a:spcBef>
                <a:spcPct val="0"/>
              </a:spcBef>
              <a:spcAft>
                <a:spcPts val="0"/>
              </a:spcAft>
              <a:buClrTx/>
              <a:buSzTx/>
              <a:buFontTx/>
              <a:buNone/>
              <a:tabLst/>
              <a:defRPr/>
            </a:pPr>
            <a:endParaRPr kumimoji="0" lang="en-US" sz="2100" b="0" i="0" u="sng"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60000"/>
              </a:lnSpc>
              <a:spcBef>
                <a:spcPct val="0"/>
              </a:spcBef>
              <a:spcAft>
                <a:spcPts val="0"/>
              </a:spcAft>
              <a:buClrTx/>
              <a:buSzTx/>
              <a:buFontTx/>
              <a:buNone/>
              <a:tabLst/>
              <a:defRPr/>
            </a:pPr>
            <a:br>
              <a:rPr kumimoji="0" lang="en-US" sz="2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Waqf</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(Stop)</a:t>
            </a:r>
          </a:p>
        </p:txBody>
      </p:sp>
      <p:sp>
        <p:nvSpPr>
          <p:cNvPr id="11" name="TextBox 10">
            <a:extLst>
              <a:ext uri="{FF2B5EF4-FFF2-40B4-BE49-F238E27FC236}">
                <a16:creationId xmlns:a16="http://schemas.microsoft.com/office/drawing/2014/main" id="{47987024-8AA4-F68D-BF97-01B37B9418CF}"/>
              </a:ext>
            </a:extLst>
          </p:cNvPr>
          <p:cNvSpPr txBox="1"/>
          <p:nvPr/>
        </p:nvSpPr>
        <p:spPr>
          <a:xfrm>
            <a:off x="124690" y="1205346"/>
            <a:ext cx="390697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Waqf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means to pause or stop. During the recitation of Quran, if one needs to stop at the end of meaningful sentence with break of breath or at the end of verse, these </a:t>
            </a: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apply on the stopping word</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ight Brace 2">
            <a:extLst>
              <a:ext uri="{FF2B5EF4-FFF2-40B4-BE49-F238E27FC236}">
                <a16:creationId xmlns:a16="http://schemas.microsoft.com/office/drawing/2014/main" id="{05DEE312-13FE-A4F6-E253-1B6BB9544339}"/>
              </a:ext>
            </a:extLst>
          </p:cNvPr>
          <p:cNvSpPr/>
          <p:nvPr/>
        </p:nvSpPr>
        <p:spPr>
          <a:xfrm>
            <a:off x="7675413" y="1975911"/>
            <a:ext cx="664693" cy="3556000"/>
          </a:xfrm>
          <a:prstGeom prst="rightBrace">
            <a:avLst/>
          </a:prstGeom>
          <a:noFill/>
          <a:ln w="22225">
            <a:solidFill>
              <a:srgbClr val="2504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41D0344-0362-F767-3427-E8CDC9BA68FA}"/>
              </a:ext>
            </a:extLst>
          </p:cNvPr>
          <p:cNvSpPr txBox="1"/>
          <p:nvPr/>
        </p:nvSpPr>
        <p:spPr>
          <a:xfrm>
            <a:off x="8340105" y="3166076"/>
            <a:ext cx="30206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Note: </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Letters with </a:t>
            </a: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Fat’ha, Dammah, Kasra, Tanween </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and </a:t>
            </a: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vertical kasra/inverse Dammah </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are </a:t>
            </a: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changed to </a:t>
            </a:r>
            <a:r>
              <a:rPr kumimoji="0" lang="en-US" sz="1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letters with sukoon</a:t>
            </a:r>
          </a:p>
        </p:txBody>
      </p:sp>
      <p:pic>
        <p:nvPicPr>
          <p:cNvPr id="15" name="Picture 14">
            <a:extLst>
              <a:ext uri="{FF2B5EF4-FFF2-40B4-BE49-F238E27FC236}">
                <a16:creationId xmlns:a16="http://schemas.microsoft.com/office/drawing/2014/main" id="{524F8282-59A4-3E14-499D-DCB90CB89868}"/>
              </a:ext>
            </a:extLst>
          </p:cNvPr>
          <p:cNvPicPr>
            <a:picLocks noChangeAspect="1"/>
          </p:cNvPicPr>
          <p:nvPr/>
        </p:nvPicPr>
        <p:blipFill>
          <a:blip r:embed="rId3"/>
          <a:stretch>
            <a:fillRect/>
          </a:stretch>
        </p:blipFill>
        <p:spPr>
          <a:xfrm>
            <a:off x="6788249" y="1839839"/>
            <a:ext cx="914396" cy="4380913"/>
          </a:xfrm>
          <a:prstGeom prst="rect">
            <a:avLst/>
          </a:prstGeom>
        </p:spPr>
      </p:pic>
      <p:pic>
        <p:nvPicPr>
          <p:cNvPr id="17" name="Picture 16">
            <a:extLst>
              <a:ext uri="{FF2B5EF4-FFF2-40B4-BE49-F238E27FC236}">
                <a16:creationId xmlns:a16="http://schemas.microsoft.com/office/drawing/2014/main" id="{C5633922-AB64-FE0F-A7BF-B53F29AF434D}"/>
              </a:ext>
            </a:extLst>
          </p:cNvPr>
          <p:cNvPicPr>
            <a:picLocks noChangeAspect="1"/>
          </p:cNvPicPr>
          <p:nvPr/>
        </p:nvPicPr>
        <p:blipFill>
          <a:blip r:embed="rId4"/>
          <a:stretch>
            <a:fillRect/>
          </a:stretch>
        </p:blipFill>
        <p:spPr>
          <a:xfrm>
            <a:off x="4862460" y="1863222"/>
            <a:ext cx="914396" cy="4367264"/>
          </a:xfrm>
          <a:prstGeom prst="rect">
            <a:avLst/>
          </a:prstGeom>
        </p:spPr>
      </p:pic>
      <p:sp>
        <p:nvSpPr>
          <p:cNvPr id="18" name="TextBox 17">
            <a:extLst>
              <a:ext uri="{FF2B5EF4-FFF2-40B4-BE49-F238E27FC236}">
                <a16:creationId xmlns:a16="http://schemas.microsoft.com/office/drawing/2014/main" id="{73D490AD-158B-0C6B-4998-04D8ECD26F2F}"/>
              </a:ext>
            </a:extLst>
          </p:cNvPr>
          <p:cNvSpPr txBox="1"/>
          <p:nvPr/>
        </p:nvSpPr>
        <p:spPr>
          <a:xfrm>
            <a:off x="6567049" y="1399311"/>
            <a:ext cx="1482438" cy="492443"/>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In Continuation</a:t>
            </a:r>
          </a:p>
        </p:txBody>
      </p:sp>
      <p:sp>
        <p:nvSpPr>
          <p:cNvPr id="21" name="TextBox 20">
            <a:extLst>
              <a:ext uri="{FF2B5EF4-FFF2-40B4-BE49-F238E27FC236}">
                <a16:creationId xmlns:a16="http://schemas.microsoft.com/office/drawing/2014/main" id="{C80840E3-4DE3-33FA-207F-EE083226B5C4}"/>
              </a:ext>
            </a:extLst>
          </p:cNvPr>
          <p:cNvSpPr txBox="1"/>
          <p:nvPr/>
        </p:nvSpPr>
        <p:spPr>
          <a:xfrm>
            <a:off x="4558139" y="1593276"/>
            <a:ext cx="1482438" cy="307777"/>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In Pause</a:t>
            </a:r>
          </a:p>
        </p:txBody>
      </p:sp>
      <p:cxnSp>
        <p:nvCxnSpPr>
          <p:cNvPr id="23" name="Straight Arrow Connector 22">
            <a:extLst>
              <a:ext uri="{FF2B5EF4-FFF2-40B4-BE49-F238E27FC236}">
                <a16:creationId xmlns:a16="http://schemas.microsoft.com/office/drawing/2014/main" id="{EBC00708-2D44-EF2E-048E-2AA13FA25559}"/>
              </a:ext>
            </a:extLst>
          </p:cNvPr>
          <p:cNvCxnSpPr/>
          <p:nvPr/>
        </p:nvCxnSpPr>
        <p:spPr>
          <a:xfrm flipH="1">
            <a:off x="5776856" y="3740727"/>
            <a:ext cx="1011393"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DB7D3DE-614B-2883-D61B-007CD74C9AEB}"/>
              </a:ext>
            </a:extLst>
          </p:cNvPr>
          <p:cNvSpPr txBox="1"/>
          <p:nvPr/>
        </p:nvSpPr>
        <p:spPr>
          <a:xfrm>
            <a:off x="5776856" y="3166076"/>
            <a:ext cx="10113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Verdana" panose="020B0604030504040204" pitchFamily="34" charset="0"/>
                <a:ea typeface="Verdana" panose="020B0604030504040204" pitchFamily="34" charset="0"/>
                <a:cs typeface="+mn-cs"/>
              </a:rPr>
              <a:t>Change to</a:t>
            </a:r>
          </a:p>
        </p:txBody>
      </p:sp>
      <p:sp>
        <p:nvSpPr>
          <p:cNvPr id="6" name="TextBox 5">
            <a:extLst>
              <a:ext uri="{FF2B5EF4-FFF2-40B4-BE49-F238E27FC236}">
                <a16:creationId xmlns:a16="http://schemas.microsoft.com/office/drawing/2014/main" id="{DC409A0D-C3B5-23B2-6CF1-4660943F698F}"/>
              </a:ext>
            </a:extLst>
          </p:cNvPr>
          <p:cNvSpPr txBox="1"/>
          <p:nvPr/>
        </p:nvSpPr>
        <p:spPr>
          <a:xfrm>
            <a:off x="6788249" y="285271"/>
            <a:ext cx="5376042" cy="523220"/>
          </a:xfrm>
          <a:prstGeom prst="rect">
            <a:avLst/>
          </a:prstGeom>
          <a:noFill/>
        </p:spPr>
        <p:txBody>
          <a:bodyPr wrap="square">
            <a:spAutoFit/>
          </a:bodyPr>
          <a:lstStyle>
            <a:defPPr>
              <a:defRPr lang="en-US"/>
            </a:defPPr>
            <a:lvl1pPr algn="r">
              <a:defRPr sz="2800" b="1">
                <a:solidFill>
                  <a:schemeClr val="bg1"/>
                </a:solidFill>
                <a:latin typeface="Verdana" panose="020B0604030504040204" pitchFamily="34" charset="0"/>
                <a:ea typeface="Verdana" panose="020B0604030504040204" pitchFamily="34" charset="0"/>
              </a:defRPr>
            </a:lvl1pPr>
          </a:lstStyle>
          <a:p>
            <a:r>
              <a:rPr lang="en-US" dirty="0"/>
              <a:t>Reading The Holy Quran</a:t>
            </a:r>
          </a:p>
        </p:txBody>
      </p:sp>
    </p:spTree>
    <p:extLst>
      <p:ext uri="{BB962C8B-B14F-4D97-AF65-F5344CB8AC3E}">
        <p14:creationId xmlns:p14="http://schemas.microsoft.com/office/powerpoint/2010/main" val="326394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7F6013C-9771-A3B5-A1E2-4787B3DD85D9}"/>
              </a:ext>
            </a:extLst>
          </p:cNvPr>
          <p:cNvSpPr txBox="1">
            <a:spLocks/>
          </p:cNvSpPr>
          <p:nvPr/>
        </p:nvSpPr>
        <p:spPr>
          <a:xfrm>
            <a:off x="2424550" y="623459"/>
            <a:ext cx="6677565" cy="8294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60000"/>
              </a:lnSpc>
              <a:spcBef>
                <a:spcPct val="0"/>
              </a:spcBef>
              <a:spcAft>
                <a:spcPts val="0"/>
              </a:spcAft>
              <a:buClrTx/>
              <a:buSzTx/>
              <a:buFontTx/>
              <a:buNone/>
              <a:tabLst/>
              <a:defRPr/>
            </a:pPr>
            <a:r>
              <a:rPr kumimoji="0" lang="en-US" sz="19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p>
          <a:p>
            <a:pPr marL="0" marR="0" lvl="0" indent="0" algn="ctr" defTabSz="914400" rtl="0" eaLnBrk="1" fontAlgn="auto" latinLnBrk="0" hangingPunct="1">
              <a:lnSpc>
                <a:spcPct val="60000"/>
              </a:lnSpc>
              <a:spcBef>
                <a:spcPct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Waqf</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(Stop) </a:t>
            </a: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Cont.</a:t>
            </a:r>
          </a:p>
        </p:txBody>
      </p:sp>
      <p:sp>
        <p:nvSpPr>
          <p:cNvPr id="3" name="Right Brace 2">
            <a:extLst>
              <a:ext uri="{FF2B5EF4-FFF2-40B4-BE49-F238E27FC236}">
                <a16:creationId xmlns:a16="http://schemas.microsoft.com/office/drawing/2014/main" id="{E286BD4B-1324-8BDD-B5C8-6014B1040239}"/>
              </a:ext>
            </a:extLst>
          </p:cNvPr>
          <p:cNvSpPr/>
          <p:nvPr/>
        </p:nvSpPr>
        <p:spPr>
          <a:xfrm>
            <a:off x="7384481" y="1906642"/>
            <a:ext cx="664693" cy="3556000"/>
          </a:xfrm>
          <a:prstGeom prst="rightBrace">
            <a:avLst/>
          </a:prstGeom>
          <a:noFill/>
          <a:ln w="22225">
            <a:solidFill>
              <a:srgbClr val="2504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A11F093-A77E-8716-C69C-C8D0D0024CFB}"/>
              </a:ext>
            </a:extLst>
          </p:cNvPr>
          <p:cNvSpPr txBox="1"/>
          <p:nvPr/>
        </p:nvSpPr>
        <p:spPr>
          <a:xfrm>
            <a:off x="8049174" y="3343548"/>
            <a:ext cx="270196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Note: the change</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(or no change) </a:t>
            </a:r>
            <a:r>
              <a:rPr kumimoji="0" lang="en-US" sz="1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in red </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 the last letter of the word at Waqf</a:t>
            </a:r>
          </a:p>
        </p:txBody>
      </p:sp>
      <p:pic>
        <p:nvPicPr>
          <p:cNvPr id="6" name="Picture 5">
            <a:extLst>
              <a:ext uri="{FF2B5EF4-FFF2-40B4-BE49-F238E27FC236}">
                <a16:creationId xmlns:a16="http://schemas.microsoft.com/office/drawing/2014/main" id="{41A056E3-B317-37D3-7CA2-02E2C589E42F}"/>
              </a:ext>
            </a:extLst>
          </p:cNvPr>
          <p:cNvPicPr>
            <a:picLocks noChangeAspect="1"/>
          </p:cNvPicPr>
          <p:nvPr/>
        </p:nvPicPr>
        <p:blipFill>
          <a:blip r:embed="rId3"/>
          <a:stretch>
            <a:fillRect/>
          </a:stretch>
        </p:blipFill>
        <p:spPr>
          <a:xfrm>
            <a:off x="6364501" y="1795234"/>
            <a:ext cx="1021782" cy="4467021"/>
          </a:xfrm>
          <a:prstGeom prst="rect">
            <a:avLst/>
          </a:prstGeom>
        </p:spPr>
      </p:pic>
      <p:pic>
        <p:nvPicPr>
          <p:cNvPr id="8" name="Picture 7">
            <a:extLst>
              <a:ext uri="{FF2B5EF4-FFF2-40B4-BE49-F238E27FC236}">
                <a16:creationId xmlns:a16="http://schemas.microsoft.com/office/drawing/2014/main" id="{ABD99BCF-834B-BE43-8937-6B3EB27A7363}"/>
              </a:ext>
            </a:extLst>
          </p:cNvPr>
          <p:cNvPicPr>
            <a:picLocks noChangeAspect="1"/>
          </p:cNvPicPr>
          <p:nvPr/>
        </p:nvPicPr>
        <p:blipFill>
          <a:blip r:embed="rId4"/>
          <a:stretch>
            <a:fillRect/>
          </a:stretch>
        </p:blipFill>
        <p:spPr>
          <a:xfrm>
            <a:off x="4076836" y="1814287"/>
            <a:ext cx="961925" cy="4467021"/>
          </a:xfrm>
          <a:prstGeom prst="rect">
            <a:avLst/>
          </a:prstGeom>
        </p:spPr>
      </p:pic>
      <p:cxnSp>
        <p:nvCxnSpPr>
          <p:cNvPr id="10" name="Straight Arrow Connector 9">
            <a:extLst>
              <a:ext uri="{FF2B5EF4-FFF2-40B4-BE49-F238E27FC236}">
                <a16:creationId xmlns:a16="http://schemas.microsoft.com/office/drawing/2014/main" id="{07DDCBE1-FCC3-6DFD-E049-548AF277B247}"/>
              </a:ext>
            </a:extLst>
          </p:cNvPr>
          <p:cNvCxnSpPr>
            <a:cxnSpLocks/>
          </p:cNvCxnSpPr>
          <p:nvPr/>
        </p:nvCxnSpPr>
        <p:spPr>
          <a:xfrm flipH="1">
            <a:off x="5038761" y="4281060"/>
            <a:ext cx="1375904"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23DCFE-66E7-8508-5D97-DAA6D89CA3E1}"/>
              </a:ext>
            </a:extLst>
          </p:cNvPr>
          <p:cNvSpPr txBox="1"/>
          <p:nvPr/>
        </p:nvSpPr>
        <p:spPr>
          <a:xfrm>
            <a:off x="5236532" y="3706409"/>
            <a:ext cx="10113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Verdana" panose="020B0604030504040204" pitchFamily="34" charset="0"/>
                <a:ea typeface="Verdana" panose="020B0604030504040204" pitchFamily="34" charset="0"/>
                <a:cs typeface="+mn-cs"/>
              </a:rPr>
              <a:t>Change to</a:t>
            </a:r>
          </a:p>
        </p:txBody>
      </p:sp>
      <p:sp>
        <p:nvSpPr>
          <p:cNvPr id="14" name="TextBox 13">
            <a:extLst>
              <a:ext uri="{FF2B5EF4-FFF2-40B4-BE49-F238E27FC236}">
                <a16:creationId xmlns:a16="http://schemas.microsoft.com/office/drawing/2014/main" id="{51DDC279-EC54-DD0E-97BC-6073FE0F17DC}"/>
              </a:ext>
            </a:extLst>
          </p:cNvPr>
          <p:cNvSpPr txBox="1"/>
          <p:nvPr/>
        </p:nvSpPr>
        <p:spPr>
          <a:xfrm>
            <a:off x="6151416" y="1399311"/>
            <a:ext cx="1482438" cy="492443"/>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In Continuation</a:t>
            </a:r>
          </a:p>
        </p:txBody>
      </p:sp>
      <p:sp>
        <p:nvSpPr>
          <p:cNvPr id="15" name="TextBox 14">
            <a:extLst>
              <a:ext uri="{FF2B5EF4-FFF2-40B4-BE49-F238E27FC236}">
                <a16:creationId xmlns:a16="http://schemas.microsoft.com/office/drawing/2014/main" id="{94735B5C-E2DC-0835-F233-CC66D6F10723}"/>
              </a:ext>
            </a:extLst>
          </p:cNvPr>
          <p:cNvSpPr txBox="1"/>
          <p:nvPr/>
        </p:nvSpPr>
        <p:spPr>
          <a:xfrm>
            <a:off x="3837696" y="1593276"/>
            <a:ext cx="1482438" cy="307777"/>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In Pause</a:t>
            </a:r>
          </a:p>
        </p:txBody>
      </p:sp>
      <p:sp>
        <p:nvSpPr>
          <p:cNvPr id="5" name="TextBox 4">
            <a:extLst>
              <a:ext uri="{FF2B5EF4-FFF2-40B4-BE49-F238E27FC236}">
                <a16:creationId xmlns:a16="http://schemas.microsoft.com/office/drawing/2014/main" id="{EAE79DF6-96AD-E710-C978-9295BBA029DF}"/>
              </a:ext>
            </a:extLst>
          </p:cNvPr>
          <p:cNvSpPr txBox="1"/>
          <p:nvPr/>
        </p:nvSpPr>
        <p:spPr>
          <a:xfrm>
            <a:off x="6788249" y="285271"/>
            <a:ext cx="5376042" cy="523220"/>
          </a:xfrm>
          <a:prstGeom prst="rect">
            <a:avLst/>
          </a:prstGeom>
          <a:noFill/>
        </p:spPr>
        <p:txBody>
          <a:bodyPr wrap="square">
            <a:spAutoFit/>
          </a:bodyPr>
          <a:lstStyle>
            <a:defPPr>
              <a:defRPr lang="en-US"/>
            </a:defPPr>
            <a:lvl1pPr algn="r">
              <a:defRPr sz="2800" b="1">
                <a:solidFill>
                  <a:schemeClr val="bg1"/>
                </a:solidFill>
                <a:latin typeface="Verdana" panose="020B0604030504040204" pitchFamily="34" charset="0"/>
                <a:ea typeface="Verdana" panose="020B0604030504040204" pitchFamily="34" charset="0"/>
              </a:defRPr>
            </a:lvl1pPr>
          </a:lstStyle>
          <a:p>
            <a:r>
              <a:rPr lang="en-US" dirty="0"/>
              <a:t>Reading The Holy Quran</a:t>
            </a:r>
          </a:p>
        </p:txBody>
      </p:sp>
    </p:spTree>
    <p:extLst>
      <p:ext uri="{BB962C8B-B14F-4D97-AF65-F5344CB8AC3E}">
        <p14:creationId xmlns:p14="http://schemas.microsoft.com/office/powerpoint/2010/main" val="293765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3128963" y="2758559"/>
            <a:ext cx="5934074" cy="646331"/>
          </a:xfrm>
          <a:prstGeom prst="rect">
            <a:avLst/>
          </a:prstGeom>
          <a:noFill/>
        </p:spPr>
        <p:txBody>
          <a:bodyPr wrap="square">
            <a:spAutoFit/>
          </a:bodyPr>
          <a:lstStyle/>
          <a:p>
            <a:pPr algn="ctr"/>
            <a:r>
              <a:rPr lang="en-US" sz="36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76482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31845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Ultra-processed foods Tanvir ahmed"/>
          <p:cNvSpPr txBox="1">
            <a:spLocks noGrp="1"/>
          </p:cNvSpPr>
          <p:nvPr>
            <p:ph type="title" idx="4294967295"/>
          </p:nvPr>
        </p:nvSpPr>
        <p:spPr>
          <a:xfrm>
            <a:off x="992324" y="4564556"/>
            <a:ext cx="10502900" cy="1064419"/>
          </a:xfrm>
          <a:prstGeom prst="rect">
            <a:avLst/>
          </a:prstGeom>
        </p:spPr>
        <p:txBody>
          <a:bodyPr/>
          <a:lstStyle/>
          <a:p>
            <a:pPr algn="ctr"/>
            <a:r>
              <a:rPr dirty="0">
                <a:latin typeface="Verdana" panose="020B0604030504040204" pitchFamily="34" charset="0"/>
                <a:ea typeface="Verdana" panose="020B0604030504040204" pitchFamily="34" charset="0"/>
              </a:rPr>
              <a:t>Ultra-processed foods</a:t>
            </a: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Tanvir Ahmed</a:t>
            </a:r>
          </a:p>
        </p:txBody>
      </p:sp>
      <p:pic>
        <p:nvPicPr>
          <p:cNvPr id="3" name="Picture 2">
            <a:extLst>
              <a:ext uri="{FF2B5EF4-FFF2-40B4-BE49-F238E27FC236}">
                <a16:creationId xmlns:a16="http://schemas.microsoft.com/office/drawing/2014/main" id="{2EC3CF09-D6B3-3FAC-8A58-1037EBC8B08F}"/>
              </a:ext>
            </a:extLst>
          </p:cNvPr>
          <p:cNvPicPr>
            <a:picLocks noChangeAspect="1"/>
          </p:cNvPicPr>
          <p:nvPr/>
        </p:nvPicPr>
        <p:blipFill>
          <a:blip r:embed="rId2"/>
          <a:stretch>
            <a:fillRect/>
          </a:stretch>
        </p:blipFill>
        <p:spPr>
          <a:xfrm>
            <a:off x="2336883" y="718661"/>
            <a:ext cx="7518235" cy="2623979"/>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ultra processed food"/>
          <p:cNvSpPr txBox="1">
            <a:spLocks noGrp="1"/>
          </p:cNvSpPr>
          <p:nvPr>
            <p:ph type="title" idx="4294967295"/>
          </p:nvPr>
        </p:nvSpPr>
        <p:spPr>
          <a:xfrm>
            <a:off x="844550" y="444500"/>
            <a:ext cx="10502900" cy="1047750"/>
          </a:xfrm>
          <a:prstGeom prst="rect">
            <a:avLst/>
          </a:prstGeom>
        </p:spPr>
        <p:txBody>
          <a:bodyPr/>
          <a:lstStyle/>
          <a:p>
            <a:pPr algn="ctr"/>
            <a:endParaRPr dirty="0">
              <a:latin typeface="Verdana" panose="020B0604030504040204" pitchFamily="34" charset="0"/>
              <a:ea typeface="Verdana" panose="020B0604030504040204" pitchFamily="34" charset="0"/>
            </a:endParaRPr>
          </a:p>
          <a:p>
            <a:pPr algn="ctr"/>
            <a:r>
              <a:rPr dirty="0">
                <a:latin typeface="Verdana" panose="020B0604030504040204" pitchFamily="34" charset="0"/>
                <a:ea typeface="Verdana" panose="020B0604030504040204" pitchFamily="34" charset="0"/>
              </a:rPr>
              <a:t>ultra processed food</a:t>
            </a:r>
            <a:r>
              <a:rPr lang="en-US" dirty="0">
                <a:latin typeface="Verdana" panose="020B0604030504040204" pitchFamily="34" charset="0"/>
                <a:ea typeface="Verdana" panose="020B0604030504040204" pitchFamily="34" charset="0"/>
              </a:rPr>
              <a:t>s</a:t>
            </a:r>
            <a:endParaRPr dirty="0">
              <a:latin typeface="Verdana" panose="020B0604030504040204" pitchFamily="34" charset="0"/>
              <a:ea typeface="Verdana" panose="020B0604030504040204" pitchFamily="34" charset="0"/>
            </a:endParaRPr>
          </a:p>
        </p:txBody>
      </p:sp>
      <p:sp>
        <p:nvSpPr>
          <p:cNvPr id="125" name="Ultra-processed foods are produced with industrial ingredients and often food additives to adjust color, flavor, consistency, texture, or extend shelf life…"/>
          <p:cNvSpPr txBox="1">
            <a:spLocks noGrp="1"/>
          </p:cNvSpPr>
          <p:nvPr>
            <p:ph type="body" sz="half" idx="1"/>
          </p:nvPr>
        </p:nvSpPr>
        <p:spPr>
          <a:xfrm>
            <a:off x="294640" y="1634490"/>
            <a:ext cx="6228080" cy="4779010"/>
          </a:xfrm>
          <a:prstGeom prst="rect">
            <a:avLst/>
          </a:prstGeom>
        </p:spPr>
        <p:txBody>
          <a:bodyPr>
            <a:noAutofit/>
          </a:bodyPr>
          <a:lstStyle/>
          <a:p>
            <a:pPr marL="188913" indent="-188913" defTabSz="293052">
              <a:spcBef>
                <a:spcPts val="0"/>
              </a:spcBef>
              <a:defRPr sz="3124">
                <a:solidFill>
                  <a:srgbClr val="000000"/>
                </a:solidFill>
                <a:effectLst>
                  <a:outerShdw blurRad="18034" dist="18034" dir="5520000" rotWithShape="0">
                    <a:srgbClr val="FFFFFF">
                      <a:alpha val="71999"/>
                    </a:srgbClr>
                  </a:outerShdw>
                </a:effectLst>
              </a:defRPr>
            </a:pPr>
            <a:r>
              <a:rPr sz="1800" b="1" dirty="0">
                <a:latin typeface="Verdana" panose="020B0604030504040204" pitchFamily="34" charset="0"/>
                <a:ea typeface="Verdana" panose="020B0604030504040204" pitchFamily="34" charset="0"/>
                <a:cs typeface="+mn-cs"/>
                <a:sym typeface="Avenir Next Regular"/>
              </a:rPr>
              <a:t>Ultra-processed foods </a:t>
            </a:r>
            <a:r>
              <a:rPr sz="1800" dirty="0">
                <a:latin typeface="Verdana" panose="020B0604030504040204" pitchFamily="34" charset="0"/>
                <a:ea typeface="Verdana" panose="020B0604030504040204" pitchFamily="34" charset="0"/>
              </a:rPr>
              <a:t>are produced with industrial ingredients and often food additives to adjust color, flavor, consistency, texture, or </a:t>
            </a:r>
            <a:r>
              <a:rPr lang="en-US" sz="1800" dirty="0">
                <a:latin typeface="Verdana" panose="020B0604030504040204" pitchFamily="34" charset="0"/>
                <a:ea typeface="Verdana" panose="020B0604030504040204" pitchFamily="34" charset="0"/>
              </a:rPr>
              <a:t>to </a:t>
            </a:r>
            <a:r>
              <a:rPr sz="1800" dirty="0">
                <a:latin typeface="Verdana" panose="020B0604030504040204" pitchFamily="34" charset="0"/>
                <a:ea typeface="Verdana" panose="020B0604030504040204" pitchFamily="34" charset="0"/>
              </a:rPr>
              <a:t>extend shelf life</a:t>
            </a:r>
            <a:endParaRPr lang="en-US" sz="1800" dirty="0">
              <a:latin typeface="Verdana" panose="020B0604030504040204" pitchFamily="34" charset="0"/>
              <a:ea typeface="Verdana" panose="020B0604030504040204" pitchFamily="34" charset="0"/>
            </a:endParaRPr>
          </a:p>
          <a:p>
            <a:pPr marL="0" indent="0" defTabSz="293052">
              <a:spcBef>
                <a:spcPts val="0"/>
              </a:spcBef>
              <a:buNone/>
              <a:defRPr sz="3124">
                <a:solidFill>
                  <a:srgbClr val="000000"/>
                </a:solidFill>
                <a:effectLst>
                  <a:outerShdw blurRad="18034" dist="18034" dir="5520000" rotWithShape="0">
                    <a:srgbClr val="FFFFFF">
                      <a:alpha val="71999"/>
                    </a:srgbClr>
                  </a:outerShdw>
                </a:effectLst>
              </a:defRPr>
            </a:pPr>
            <a:endParaRPr sz="1800" dirty="0">
              <a:latin typeface="Verdana" panose="020B0604030504040204" pitchFamily="34" charset="0"/>
              <a:ea typeface="Verdana" panose="020B0604030504040204" pitchFamily="34" charset="0"/>
            </a:endParaRPr>
          </a:p>
          <a:p>
            <a:pPr marL="188913" indent="-188913" defTabSz="293052">
              <a:spcBef>
                <a:spcPts val="0"/>
              </a:spcBef>
              <a:defRPr sz="3124">
                <a:solidFill>
                  <a:srgbClr val="000000"/>
                </a:solidFill>
                <a:effectLst>
                  <a:outerShdw blurRad="18034" dist="18034" dir="5520000" rotWithShape="0">
                    <a:srgbClr val="FFFFFF">
                      <a:alpha val="71999"/>
                    </a:srgbClr>
                  </a:outerShdw>
                </a:effectLst>
              </a:defRPr>
            </a:pPr>
            <a:r>
              <a:rPr sz="1800" b="1" dirty="0">
                <a:latin typeface="Verdana" panose="020B0604030504040204" pitchFamily="34" charset="0"/>
                <a:ea typeface="Verdana" panose="020B0604030504040204" pitchFamily="34" charset="0"/>
                <a:cs typeface="+mn-cs"/>
                <a:sym typeface="Avenir Next Regular"/>
              </a:rPr>
              <a:t>There are about 5,000 substances </a:t>
            </a:r>
            <a:r>
              <a:rPr sz="1800" dirty="0">
                <a:latin typeface="Verdana" panose="020B0604030504040204" pitchFamily="34" charset="0"/>
                <a:ea typeface="Verdana" panose="020B0604030504040204" pitchFamily="34" charset="0"/>
              </a:rPr>
              <a:t>that get added to our food. Most of them have never been tested for safety and health risks by anyone other than the company using them</a:t>
            </a:r>
            <a:endParaRPr lang="en-US" sz="1800" dirty="0">
              <a:latin typeface="Verdana" panose="020B0604030504040204" pitchFamily="34" charset="0"/>
              <a:ea typeface="Verdana" panose="020B0604030504040204" pitchFamily="34" charset="0"/>
            </a:endParaRPr>
          </a:p>
          <a:p>
            <a:pPr marL="188913" indent="-188913" defTabSz="293052">
              <a:spcBef>
                <a:spcPts val="0"/>
              </a:spcBef>
              <a:defRPr sz="3124">
                <a:solidFill>
                  <a:srgbClr val="000000"/>
                </a:solidFill>
                <a:effectLst>
                  <a:outerShdw blurRad="18034" dist="18034" dir="5520000" rotWithShape="0">
                    <a:srgbClr val="FFFFFF">
                      <a:alpha val="71999"/>
                    </a:srgbClr>
                  </a:outerShdw>
                </a:effectLst>
              </a:defRPr>
            </a:pPr>
            <a:endParaRPr sz="1800" dirty="0">
              <a:latin typeface="Verdana" panose="020B0604030504040204" pitchFamily="34" charset="0"/>
              <a:ea typeface="Verdana" panose="020B0604030504040204" pitchFamily="34" charset="0"/>
            </a:endParaRPr>
          </a:p>
          <a:p>
            <a:pPr marL="233363" indent="-188913" defTabSz="293052">
              <a:spcBef>
                <a:spcPts val="0"/>
              </a:spcBef>
              <a:tabLst>
                <a:tab pos="233363" algn="l"/>
              </a:tabLst>
              <a:defRPr sz="3124">
                <a:solidFill>
                  <a:srgbClr val="000000"/>
                </a:solidFill>
                <a:effectLst>
                  <a:outerShdw blurRad="18034" dist="18034" dir="5520000" rotWithShape="0">
                    <a:srgbClr val="FFFFFF">
                      <a:alpha val="71999"/>
                    </a:srgbClr>
                  </a:outerShdw>
                </a:effectLst>
              </a:defRPr>
            </a:pPr>
            <a:r>
              <a:rPr sz="1800" b="1" dirty="0">
                <a:latin typeface="Verdana" panose="020B0604030504040204" pitchFamily="34" charset="0"/>
                <a:ea typeface="Verdana" panose="020B0604030504040204" pitchFamily="34" charset="0"/>
                <a:cs typeface="+mn-cs"/>
                <a:sym typeface="Avenir Next Regular"/>
              </a:rPr>
              <a:t>Ultra-processed foods</a:t>
            </a:r>
            <a:r>
              <a:rPr sz="1800" dirty="0">
                <a:latin typeface="Verdana" panose="020B0604030504040204" pitchFamily="34" charset="0"/>
                <a:ea typeface="Verdana" panose="020B0604030504040204" pitchFamily="34" charset="0"/>
              </a:rPr>
              <a:t> include prepackaged soups, sauces, frozen pizza and ready-to-eat meals, hot dogs, sausages, French fries, sodas, store-bought cookies, cakes, candies, doughnuts, ice cream etc.</a:t>
            </a:r>
            <a:endParaRPr lang="en-US" sz="1800" dirty="0">
              <a:latin typeface="Verdana" panose="020B0604030504040204" pitchFamily="34" charset="0"/>
              <a:ea typeface="Verdana" panose="020B0604030504040204" pitchFamily="34" charset="0"/>
            </a:endParaRPr>
          </a:p>
          <a:p>
            <a:pPr marL="233363" indent="-188913" defTabSz="293052">
              <a:spcBef>
                <a:spcPts val="0"/>
              </a:spcBef>
              <a:tabLst>
                <a:tab pos="233363" algn="l"/>
              </a:tabLst>
              <a:defRPr sz="3124">
                <a:solidFill>
                  <a:srgbClr val="000000"/>
                </a:solidFill>
                <a:effectLst>
                  <a:outerShdw blurRad="18034" dist="18034" dir="5520000" rotWithShape="0">
                    <a:srgbClr val="FFFFFF">
                      <a:alpha val="71999"/>
                    </a:srgbClr>
                  </a:outerShdw>
                </a:effectLst>
              </a:defRPr>
            </a:pPr>
            <a:endParaRPr sz="1800" dirty="0">
              <a:latin typeface="Verdana" panose="020B0604030504040204" pitchFamily="34" charset="0"/>
              <a:ea typeface="Verdana" panose="020B0604030504040204" pitchFamily="34" charset="0"/>
            </a:endParaRPr>
          </a:p>
          <a:p>
            <a:pPr marL="233363" indent="-188913" defTabSz="293052">
              <a:spcBef>
                <a:spcPts val="0"/>
              </a:spcBef>
              <a:defRPr sz="3124">
                <a:solidFill>
                  <a:srgbClr val="000000"/>
                </a:solidFill>
                <a:effectLst>
                  <a:outerShdw blurRad="18034" dist="18034" dir="5520000" rotWithShape="0">
                    <a:srgbClr val="FFFFFF">
                      <a:alpha val="71999"/>
                    </a:srgbClr>
                  </a:outerShdw>
                </a:effectLst>
              </a:defRPr>
            </a:pPr>
            <a:r>
              <a:rPr sz="1800" dirty="0">
                <a:latin typeface="Verdana" panose="020B0604030504040204" pitchFamily="34" charset="0"/>
                <a:ea typeface="Verdana" panose="020B0604030504040204" pitchFamily="34" charset="0"/>
              </a:rPr>
              <a:t>Heavily processed foods often include unhealthy levels of added </a:t>
            </a:r>
            <a:r>
              <a:rPr sz="1800" b="1" dirty="0">
                <a:latin typeface="Verdana" panose="020B0604030504040204" pitchFamily="34" charset="0"/>
                <a:ea typeface="Verdana" panose="020B0604030504040204" pitchFamily="34" charset="0"/>
                <a:cs typeface="+mn-cs"/>
                <a:sym typeface="Avenir Next Regular"/>
              </a:rPr>
              <a:t>sugar, sodium and fat</a:t>
            </a:r>
          </a:p>
        </p:txBody>
      </p:sp>
      <p:pic>
        <p:nvPicPr>
          <p:cNvPr id="4" name="Picture 3">
            <a:extLst>
              <a:ext uri="{FF2B5EF4-FFF2-40B4-BE49-F238E27FC236}">
                <a16:creationId xmlns:a16="http://schemas.microsoft.com/office/drawing/2014/main" id="{420D611C-1852-E9AE-FCFA-C844A87D4B41}"/>
              </a:ext>
            </a:extLst>
          </p:cNvPr>
          <p:cNvPicPr>
            <a:picLocks noChangeAspect="1"/>
          </p:cNvPicPr>
          <p:nvPr/>
        </p:nvPicPr>
        <p:blipFill>
          <a:blip r:embed="rId2"/>
          <a:stretch>
            <a:fillRect/>
          </a:stretch>
        </p:blipFill>
        <p:spPr>
          <a:xfrm>
            <a:off x="6757173" y="2031206"/>
            <a:ext cx="4834752" cy="3058954"/>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ultra processed food"/>
          <p:cNvSpPr txBox="1">
            <a:spLocks noGrp="1"/>
          </p:cNvSpPr>
          <p:nvPr>
            <p:ph type="title" idx="4294967295"/>
          </p:nvPr>
        </p:nvSpPr>
        <p:spPr>
          <a:xfrm>
            <a:off x="966470" y="647700"/>
            <a:ext cx="10502900" cy="510540"/>
          </a:xfrm>
          <a:prstGeom prst="rect">
            <a:avLst/>
          </a:prstGeom>
        </p:spPr>
        <p:txBody>
          <a:bodyPr/>
          <a:lstStyle/>
          <a:p>
            <a:pPr algn="ctr"/>
            <a:r>
              <a:rPr dirty="0">
                <a:latin typeface="Verdana" panose="020B0604030504040204" pitchFamily="34" charset="0"/>
                <a:ea typeface="Verdana" panose="020B0604030504040204" pitchFamily="34" charset="0"/>
              </a:rPr>
              <a:t>ultra processed food</a:t>
            </a:r>
            <a:r>
              <a:rPr lang="en-US" dirty="0">
                <a:latin typeface="Verdana" panose="020B0604030504040204" pitchFamily="34" charset="0"/>
                <a:ea typeface="Verdana" panose="020B0604030504040204" pitchFamily="34" charset="0"/>
              </a:rPr>
              <a:t>s</a:t>
            </a:r>
            <a:endParaRPr dirty="0">
              <a:latin typeface="Verdana" panose="020B0604030504040204" pitchFamily="34" charset="0"/>
              <a:ea typeface="Verdana" panose="020B0604030504040204" pitchFamily="34" charset="0"/>
            </a:endParaRPr>
          </a:p>
        </p:txBody>
      </p:sp>
      <p:sp>
        <p:nvSpPr>
          <p:cNvPr id="137" name="Our bodies may not react the same way to these ultra-processed ingredients and additives as they do to fresh and nutritious foods…"/>
          <p:cNvSpPr txBox="1">
            <a:spLocks noGrp="1"/>
          </p:cNvSpPr>
          <p:nvPr>
            <p:ph type="body" sz="half" idx="1"/>
          </p:nvPr>
        </p:nvSpPr>
        <p:spPr>
          <a:xfrm>
            <a:off x="262271" y="1556902"/>
            <a:ext cx="6675858" cy="4099619"/>
          </a:xfrm>
          <a:prstGeom prst="rect">
            <a:avLst/>
          </a:prstGeom>
        </p:spPr>
        <p:txBody>
          <a:bodyPr>
            <a:noAutofit/>
          </a:bodyPr>
          <a:lstStyle/>
          <a:p>
            <a:pPr marL="189357" indent="-189357" defTabSz="293052">
              <a:spcBef>
                <a:spcPts val="1550"/>
              </a:spcBef>
              <a:defRPr sz="3124">
                <a:solidFill>
                  <a:srgbClr val="000000"/>
                </a:solidFill>
                <a:effectLst>
                  <a:outerShdw blurRad="18034" dist="18034" dir="5520000" rotWithShape="0">
                    <a:srgbClr val="FFFFFF">
                      <a:alpha val="71999"/>
                    </a:srgbClr>
                  </a:outerShdw>
                </a:effectLst>
              </a:defRPr>
            </a:pPr>
            <a:r>
              <a:rPr sz="2000" dirty="0">
                <a:latin typeface="Verdana" panose="020B0604030504040204" pitchFamily="34" charset="0"/>
                <a:ea typeface="Verdana" panose="020B0604030504040204" pitchFamily="34" charset="0"/>
              </a:rPr>
              <a:t>Some researchers think that ultra-processed foods </a:t>
            </a:r>
            <a:r>
              <a:rPr sz="2000" b="1" dirty="0">
                <a:latin typeface="Verdana" panose="020B0604030504040204" pitchFamily="34" charset="0"/>
                <a:ea typeface="Verdana" panose="020B0604030504040204" pitchFamily="34" charset="0"/>
                <a:cs typeface="+mn-cs"/>
                <a:sym typeface="Avenir Next Regular"/>
              </a:rPr>
              <a:t>increase inflammation</a:t>
            </a:r>
            <a:r>
              <a:rPr sz="2000" dirty="0">
                <a:latin typeface="Verdana" panose="020B0604030504040204" pitchFamily="34" charset="0"/>
                <a:ea typeface="Verdana" panose="020B0604030504040204" pitchFamily="34" charset="0"/>
              </a:rPr>
              <a:t> because they are recognized by the body as foreign – much like an invading bacteria. The more inflammation, the more the risk of many diseases of bowel, heart, joints etc.</a:t>
            </a:r>
          </a:p>
          <a:p>
            <a:pPr marL="189357" indent="-189357" defTabSz="293052">
              <a:spcBef>
                <a:spcPts val="1550"/>
              </a:spcBef>
              <a:defRPr sz="3124">
                <a:solidFill>
                  <a:srgbClr val="000000"/>
                </a:solidFill>
                <a:effectLst>
                  <a:outerShdw blurRad="18034" dist="18034" dir="5520000" rotWithShape="0">
                    <a:srgbClr val="FFFFFF">
                      <a:alpha val="71999"/>
                    </a:srgbClr>
                  </a:outerShdw>
                </a:effectLst>
              </a:defRPr>
            </a:pPr>
            <a:r>
              <a:rPr sz="2000" dirty="0">
                <a:latin typeface="Verdana" panose="020B0604030504040204" pitchFamily="34" charset="0"/>
                <a:ea typeface="Verdana" panose="020B0604030504040204" pitchFamily="34" charset="0"/>
              </a:rPr>
              <a:t>People who eat more of these foods </a:t>
            </a:r>
            <a:r>
              <a:rPr sz="2000" b="1" dirty="0">
                <a:latin typeface="Verdana" panose="020B0604030504040204" pitchFamily="34" charset="0"/>
                <a:ea typeface="Verdana" panose="020B0604030504040204" pitchFamily="34" charset="0"/>
                <a:cs typeface="+mn-cs"/>
                <a:sym typeface="Avenir Next Regular"/>
              </a:rPr>
              <a:t>also tend to drink more fizzy drinks </a:t>
            </a:r>
            <a:r>
              <a:rPr sz="2000" dirty="0">
                <a:latin typeface="Verdana" panose="020B0604030504040204" pitchFamily="34" charset="0"/>
                <a:ea typeface="Verdana" panose="020B0604030504040204" pitchFamily="34" charset="0"/>
              </a:rPr>
              <a:t>and less tea and coffee and also less vegetable, </a:t>
            </a:r>
            <a:r>
              <a:rPr lang="en-US" sz="2000" dirty="0">
                <a:latin typeface="Verdana" panose="020B0604030504040204" pitchFamily="34" charset="0"/>
                <a:ea typeface="Verdana" panose="020B0604030504040204" pitchFamily="34" charset="0"/>
              </a:rPr>
              <a:t>and fruits. They are more likely to be physically inactive, eat more calories</a:t>
            </a:r>
            <a:endParaRPr sz="2000" dirty="0">
              <a:latin typeface="Verdana" panose="020B0604030504040204" pitchFamily="34" charset="0"/>
              <a:ea typeface="Verdana" panose="020B0604030504040204" pitchFamily="34" charset="0"/>
            </a:endParaRPr>
          </a:p>
          <a:p>
            <a:pPr marL="189357" indent="-189357" defTabSz="293052">
              <a:spcBef>
                <a:spcPts val="1550"/>
              </a:spcBef>
              <a:defRPr sz="3124">
                <a:solidFill>
                  <a:srgbClr val="000000"/>
                </a:solidFill>
                <a:effectLst>
                  <a:outerShdw blurRad="18034" dist="18034" dir="5520000" rotWithShape="0">
                    <a:srgbClr val="FFFFFF">
                      <a:alpha val="71999"/>
                    </a:srgbClr>
                  </a:outerShdw>
                </a:effectLst>
              </a:defRPr>
            </a:pPr>
            <a:r>
              <a:rPr sz="2000" dirty="0">
                <a:latin typeface="Verdana" panose="020B0604030504040204" pitchFamily="34" charset="0"/>
                <a:ea typeface="Verdana" panose="020B0604030504040204" pitchFamily="34" charset="0"/>
              </a:rPr>
              <a:t>It could be the combined ill affect  of both ultra-processed foods and lack of healthy diet </a:t>
            </a:r>
          </a:p>
        </p:txBody>
      </p:sp>
      <p:pic>
        <p:nvPicPr>
          <p:cNvPr id="4" name="Picture 3">
            <a:extLst>
              <a:ext uri="{FF2B5EF4-FFF2-40B4-BE49-F238E27FC236}">
                <a16:creationId xmlns:a16="http://schemas.microsoft.com/office/drawing/2014/main" id="{0F7CDF67-11A8-04E0-E814-85D07F7B2E6F}"/>
              </a:ext>
            </a:extLst>
          </p:cNvPr>
          <p:cNvPicPr>
            <a:picLocks noChangeAspect="1"/>
          </p:cNvPicPr>
          <p:nvPr/>
        </p:nvPicPr>
        <p:blipFill>
          <a:blip r:embed="rId2"/>
          <a:stretch>
            <a:fillRect/>
          </a:stretch>
        </p:blipFill>
        <p:spPr>
          <a:xfrm>
            <a:off x="7270526" y="2309495"/>
            <a:ext cx="4659203" cy="2353421"/>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ultra processed food"/>
          <p:cNvSpPr txBox="1">
            <a:spLocks noGrp="1"/>
          </p:cNvSpPr>
          <p:nvPr>
            <p:ph type="title" idx="4294967295"/>
          </p:nvPr>
        </p:nvSpPr>
        <p:spPr>
          <a:xfrm>
            <a:off x="844550" y="444500"/>
            <a:ext cx="10502900" cy="1206500"/>
          </a:xfrm>
          <a:prstGeom prst="rect">
            <a:avLst/>
          </a:prstGeom>
        </p:spPr>
        <p:txBody>
          <a:bodyPr/>
          <a:lstStyle/>
          <a:p>
            <a:pPr algn="ctr"/>
            <a:endParaRPr dirty="0">
              <a:latin typeface="Verdana" panose="020B0604030504040204" pitchFamily="34" charset="0"/>
              <a:ea typeface="Verdana" panose="020B0604030504040204" pitchFamily="34" charset="0"/>
            </a:endParaRPr>
          </a:p>
          <a:p>
            <a:pPr algn="ctr"/>
            <a:r>
              <a:rPr dirty="0">
                <a:latin typeface="Verdana" panose="020B0604030504040204" pitchFamily="34" charset="0"/>
                <a:ea typeface="Verdana" panose="020B0604030504040204" pitchFamily="34" charset="0"/>
              </a:rPr>
              <a:t>ultra processed food</a:t>
            </a:r>
            <a:r>
              <a:rPr lang="en-US" dirty="0">
                <a:latin typeface="Verdana" panose="020B0604030504040204" pitchFamily="34" charset="0"/>
                <a:ea typeface="Verdana" panose="020B0604030504040204" pitchFamily="34" charset="0"/>
              </a:rPr>
              <a:t>s</a:t>
            </a:r>
            <a:endParaRPr dirty="0">
              <a:latin typeface="Verdana" panose="020B0604030504040204" pitchFamily="34" charset="0"/>
              <a:ea typeface="Verdana" panose="020B0604030504040204" pitchFamily="34" charset="0"/>
            </a:endParaRPr>
          </a:p>
        </p:txBody>
      </p:sp>
      <p:sp>
        <p:nvSpPr>
          <p:cNvPr id="141" name="Eating more ultra processed foods raises the risk of developing and dying from cancer, especially ovarian cancer…"/>
          <p:cNvSpPr txBox="1">
            <a:spLocks noGrp="1"/>
          </p:cNvSpPr>
          <p:nvPr>
            <p:ph type="body" sz="half" idx="1"/>
          </p:nvPr>
        </p:nvSpPr>
        <p:spPr>
          <a:xfrm>
            <a:off x="48361" y="1651000"/>
            <a:ext cx="7435220" cy="4024948"/>
          </a:xfrm>
          <a:prstGeom prst="rect">
            <a:avLst/>
          </a:prstGeom>
        </p:spPr>
        <p:txBody>
          <a:bodyPr anchor="t">
            <a:noAutofit/>
          </a:bodyPr>
          <a:lstStyle/>
          <a:p>
            <a:pPr marL="232029" indent="-232029" defTabSz="359092">
              <a:spcBef>
                <a:spcPts val="1950"/>
              </a:spcBef>
              <a:defRPr sz="3828" b="1">
                <a:solidFill>
                  <a:srgbClr val="000000"/>
                </a:solidFill>
                <a:effectLst>
                  <a:outerShdw blurRad="22098" dist="22098" dir="5520000" rotWithShape="0">
                    <a:srgbClr val="FFFFFF">
                      <a:alpha val="71999"/>
                    </a:srgbClr>
                  </a:outerShdw>
                </a:effectLst>
                <a:latin typeface="+mn-lt"/>
                <a:ea typeface="+mn-ea"/>
                <a:cs typeface="+mn-cs"/>
                <a:sym typeface="Avenir Next Regular"/>
              </a:defRPr>
            </a:pPr>
            <a:r>
              <a:rPr sz="2400" dirty="0">
                <a:latin typeface="Verdana" panose="020B0604030504040204" pitchFamily="34" charset="0"/>
                <a:ea typeface="Verdana" panose="020B0604030504040204" pitchFamily="34" charset="0"/>
              </a:rPr>
              <a:t>Eating more ultra processed foods raises the risk of developing and dying from cancer, especially ovarian cancer</a:t>
            </a:r>
          </a:p>
          <a:p>
            <a:pPr marL="232029" indent="-232029" defTabSz="359092">
              <a:spcBef>
                <a:spcPts val="1950"/>
              </a:spcBef>
              <a:defRPr sz="3828">
                <a:solidFill>
                  <a:srgbClr val="000000"/>
                </a:solidFill>
                <a:effectLst>
                  <a:outerShdw blurRad="22098" dist="22098" dir="5520000" rotWithShape="0">
                    <a:srgbClr val="FFFFFF">
                      <a:alpha val="71999"/>
                    </a:srgbClr>
                  </a:outerShdw>
                </a:effectLst>
              </a:defRPr>
            </a:pPr>
            <a:r>
              <a:rPr sz="2400" dirty="0">
                <a:latin typeface="Verdana" panose="020B0604030504040204" pitchFamily="34" charset="0"/>
                <a:ea typeface="Verdana" panose="020B0604030504040204" pitchFamily="34" charset="0"/>
              </a:rPr>
              <a:t>The risk of dying from any cancer increased by 6%, while the risk of dying from ovarian cancer rose by 30%, depending on how much ultra processed food was consumed</a:t>
            </a:r>
          </a:p>
          <a:p>
            <a:pPr marL="232029" indent="-232029" defTabSz="359092">
              <a:spcBef>
                <a:spcPts val="1950"/>
              </a:spcBef>
              <a:defRPr sz="3828">
                <a:solidFill>
                  <a:srgbClr val="000000"/>
                </a:solidFill>
                <a:effectLst>
                  <a:outerShdw blurRad="22098" dist="22098" dir="5520000" rotWithShape="0">
                    <a:srgbClr val="FFFFFF">
                      <a:alpha val="71999"/>
                    </a:srgbClr>
                  </a:outerShdw>
                </a:effectLst>
              </a:defRPr>
            </a:pPr>
            <a:r>
              <a:rPr sz="2400" dirty="0">
                <a:latin typeface="Verdana" panose="020B0604030504040204" pitchFamily="34" charset="0"/>
                <a:ea typeface="Verdana" panose="020B0604030504040204" pitchFamily="34" charset="0"/>
              </a:rPr>
              <a:t>Ultra-processed foods is linked to increased risk of </a:t>
            </a:r>
            <a:r>
              <a:rPr lang="en-US" sz="2400" dirty="0">
                <a:latin typeface="Verdana" panose="020B0604030504040204" pitchFamily="34" charset="0"/>
                <a:ea typeface="Verdana" panose="020B0604030504040204" pitchFamily="34" charset="0"/>
              </a:rPr>
              <a:t>obesity, heart attacks, stroke, diabetes mellitus and </a:t>
            </a:r>
            <a:r>
              <a:rPr sz="2400" dirty="0">
                <a:latin typeface="Verdana" panose="020B0604030504040204" pitchFamily="34" charset="0"/>
                <a:ea typeface="Verdana" panose="020B0604030504040204" pitchFamily="34" charset="0"/>
              </a:rPr>
              <a:t>kidney disease</a:t>
            </a:r>
            <a:r>
              <a:rPr lang="en-US" sz="2400" dirty="0">
                <a:latin typeface="Verdana" panose="020B0604030504040204" pitchFamily="34" charset="0"/>
                <a:ea typeface="Verdana" panose="020B0604030504040204" pitchFamily="34" charset="0"/>
              </a:rPr>
              <a:t>.</a:t>
            </a:r>
          </a:p>
        </p:txBody>
      </p:sp>
      <p:pic>
        <p:nvPicPr>
          <p:cNvPr id="3" name="Picture 2">
            <a:extLst>
              <a:ext uri="{FF2B5EF4-FFF2-40B4-BE49-F238E27FC236}">
                <a16:creationId xmlns:a16="http://schemas.microsoft.com/office/drawing/2014/main" id="{974C0F40-C6F4-1570-6783-110960AF165C}"/>
              </a:ext>
            </a:extLst>
          </p:cNvPr>
          <p:cNvPicPr>
            <a:picLocks noChangeAspect="1"/>
          </p:cNvPicPr>
          <p:nvPr/>
        </p:nvPicPr>
        <p:blipFill>
          <a:blip r:embed="rId2"/>
          <a:stretch>
            <a:fillRect/>
          </a:stretch>
        </p:blipFill>
        <p:spPr>
          <a:xfrm>
            <a:off x="7720496" y="1651000"/>
            <a:ext cx="4322648" cy="4199414"/>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Eating healthy"/>
          <p:cNvSpPr txBox="1">
            <a:spLocks noGrp="1"/>
          </p:cNvSpPr>
          <p:nvPr>
            <p:ph type="title" idx="4294967295"/>
          </p:nvPr>
        </p:nvSpPr>
        <p:spPr>
          <a:xfrm>
            <a:off x="844550" y="444500"/>
            <a:ext cx="10502900" cy="1206500"/>
          </a:xfrm>
          <a:prstGeom prst="rect">
            <a:avLst/>
          </a:prstGeom>
        </p:spPr>
        <p:txBody>
          <a:bodyPr/>
          <a:lstStyle/>
          <a:p>
            <a:pPr algn="ctr"/>
            <a:endParaRPr dirty="0">
              <a:latin typeface="Verdana" panose="020B0604030504040204" pitchFamily="34" charset="0"/>
              <a:ea typeface="Verdana" panose="020B0604030504040204" pitchFamily="34" charset="0"/>
            </a:endParaRPr>
          </a:p>
          <a:p>
            <a:pPr algn="ctr"/>
            <a:r>
              <a:rPr dirty="0">
                <a:latin typeface="Verdana" panose="020B0604030504040204" pitchFamily="34" charset="0"/>
                <a:ea typeface="Verdana" panose="020B0604030504040204" pitchFamily="34" charset="0"/>
              </a:rPr>
              <a:t>Eating healthy</a:t>
            </a:r>
          </a:p>
        </p:txBody>
      </p:sp>
      <p:sp>
        <p:nvSpPr>
          <p:cNvPr id="145" name="People who are too busy to take care of their health will soon find themselves busy taking care of their illness…"/>
          <p:cNvSpPr txBox="1">
            <a:spLocks noGrp="1"/>
          </p:cNvSpPr>
          <p:nvPr>
            <p:ph type="body" sz="half" idx="1"/>
          </p:nvPr>
        </p:nvSpPr>
        <p:spPr>
          <a:xfrm>
            <a:off x="233916" y="1785331"/>
            <a:ext cx="6485861" cy="3487479"/>
          </a:xfrm>
          <a:prstGeom prst="rect">
            <a:avLst/>
          </a:prstGeom>
        </p:spPr>
        <p:txBody>
          <a:bodyPr anchor="t">
            <a:noAutofit/>
          </a:bodyPr>
          <a:lstStyle/>
          <a:p>
            <a:pPr marL="250698" indent="-250698" defTabSz="387985">
              <a:spcBef>
                <a:spcPts val="2100"/>
              </a:spcBef>
              <a:defRPr sz="4136">
                <a:solidFill>
                  <a:srgbClr val="000000"/>
                </a:solidFill>
                <a:effectLst>
                  <a:outerShdw blurRad="23876" dist="23876" dir="5520000" rotWithShape="0">
                    <a:srgbClr val="FFFFFF">
                      <a:alpha val="71999"/>
                    </a:srgbClr>
                  </a:outerShdw>
                </a:effectLst>
              </a:defRPr>
            </a:pPr>
            <a:r>
              <a:rPr sz="2400" dirty="0">
                <a:latin typeface="Verdana" panose="020B0604030504040204" pitchFamily="34" charset="0"/>
                <a:ea typeface="Verdana" panose="020B0604030504040204" pitchFamily="34" charset="0"/>
              </a:rPr>
              <a:t>People who are too busy to take care of their health will soon find themselves busy taking care of their illness</a:t>
            </a:r>
          </a:p>
          <a:p>
            <a:pPr marL="250698" indent="-250698" defTabSz="387985">
              <a:spcBef>
                <a:spcPts val="2100"/>
              </a:spcBef>
              <a:defRPr sz="4136">
                <a:solidFill>
                  <a:srgbClr val="000000"/>
                </a:solidFill>
                <a:effectLst>
                  <a:outerShdw blurRad="23876" dist="23876" dir="5520000" rotWithShape="0">
                    <a:srgbClr val="FFFFFF">
                      <a:alpha val="71999"/>
                    </a:srgbClr>
                  </a:outerShdw>
                </a:effectLst>
              </a:defRPr>
            </a:pPr>
            <a:r>
              <a:rPr sz="2400" dirty="0">
                <a:latin typeface="Verdana" panose="020B0604030504040204" pitchFamily="34" charset="0"/>
                <a:ea typeface="Verdana" panose="020B0604030504040204" pitchFamily="34" charset="0"/>
              </a:rPr>
              <a:t>Eat natural and minimally processed foods, made at home</a:t>
            </a:r>
          </a:p>
          <a:p>
            <a:pPr marL="250698" indent="-250698" defTabSz="387985">
              <a:spcBef>
                <a:spcPts val="2100"/>
              </a:spcBef>
              <a:defRPr sz="4136">
                <a:solidFill>
                  <a:srgbClr val="000000"/>
                </a:solidFill>
                <a:effectLst>
                  <a:outerShdw blurRad="23876" dist="23876" dir="5520000" rotWithShape="0">
                    <a:srgbClr val="FFFFFF">
                      <a:alpha val="71999"/>
                    </a:srgbClr>
                  </a:outerShdw>
                </a:effectLst>
              </a:defRPr>
            </a:pPr>
            <a:r>
              <a:rPr sz="2400" dirty="0">
                <a:latin typeface="Verdana" panose="020B0604030504040204" pitchFamily="34" charset="0"/>
                <a:ea typeface="Verdana" panose="020B0604030504040204" pitchFamily="34" charset="0"/>
              </a:rPr>
              <a:t>Your children respond to what you do and say - lead by example</a:t>
            </a:r>
          </a:p>
          <a:p>
            <a:pPr marL="250698" indent="-250698" defTabSz="387985">
              <a:spcBef>
                <a:spcPts val="2100"/>
              </a:spcBef>
              <a:defRPr sz="4136">
                <a:solidFill>
                  <a:srgbClr val="000000"/>
                </a:solidFill>
                <a:effectLst>
                  <a:outerShdw blurRad="23876" dist="23876" dir="5520000" rotWithShape="0">
                    <a:srgbClr val="FFFFFF">
                      <a:alpha val="71999"/>
                    </a:srgbClr>
                  </a:outerShdw>
                </a:effectLst>
              </a:defRPr>
            </a:pPr>
            <a:r>
              <a:rPr sz="2400" dirty="0">
                <a:latin typeface="Verdana" panose="020B0604030504040204" pitchFamily="34" charset="0"/>
                <a:ea typeface="Verdana" panose="020B0604030504040204" pitchFamily="34" charset="0"/>
              </a:rPr>
              <a:t>For any questions, please contact </a:t>
            </a:r>
            <a:r>
              <a:rPr sz="2400" u="sng" dirty="0">
                <a:latin typeface="Verdana" panose="020B0604030504040204" pitchFamily="34" charset="0"/>
                <a:ea typeface="Verdana" panose="020B0604030504040204" pitchFamily="34" charset="0"/>
                <a:hlinkClick r:id="rId2"/>
              </a:rPr>
              <a:t>qaid.health@ansarusua.org</a:t>
            </a:r>
            <a:r>
              <a:rPr sz="2400" dirty="0">
                <a:latin typeface="Verdana" panose="020B0604030504040204" pitchFamily="34" charset="0"/>
                <a:ea typeface="Verdana" panose="020B0604030504040204" pitchFamily="34" charset="0"/>
              </a:rPr>
              <a:t> </a:t>
            </a:r>
          </a:p>
        </p:txBody>
      </p:sp>
      <p:pic>
        <p:nvPicPr>
          <p:cNvPr id="3" name="Picture 2">
            <a:extLst>
              <a:ext uri="{FF2B5EF4-FFF2-40B4-BE49-F238E27FC236}">
                <a16:creationId xmlns:a16="http://schemas.microsoft.com/office/drawing/2014/main" id="{0794A8E3-D926-2FA0-7302-77EDCEFC76F1}"/>
              </a:ext>
            </a:extLst>
          </p:cNvPr>
          <p:cNvPicPr>
            <a:picLocks noChangeAspect="1"/>
          </p:cNvPicPr>
          <p:nvPr/>
        </p:nvPicPr>
        <p:blipFill>
          <a:blip r:embed="rId3"/>
          <a:stretch>
            <a:fillRect/>
          </a:stretch>
        </p:blipFill>
        <p:spPr>
          <a:xfrm>
            <a:off x="7088099" y="2157265"/>
            <a:ext cx="4646613" cy="3115545"/>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425134" y="1202233"/>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AD554279-FB6E-F68F-27C9-08A9BFE89142}"/>
              </a:ext>
            </a:extLst>
          </p:cNvPr>
          <p:cNvPicPr>
            <a:picLocks noChangeAspect="1"/>
          </p:cNvPicPr>
          <p:nvPr/>
        </p:nvPicPr>
        <p:blipFill>
          <a:blip r:embed="rId5"/>
          <a:stretch>
            <a:fillRect/>
          </a:stretch>
        </p:blipFill>
        <p:spPr>
          <a:xfrm>
            <a:off x="10184429" y="998860"/>
            <a:ext cx="1582437" cy="1634534"/>
          </a:xfrm>
          <a:prstGeom prst="rect">
            <a:avLst/>
          </a:prstGeom>
        </p:spPr>
      </p:pic>
      <p:sp>
        <p:nvSpPr>
          <p:cNvPr id="7" name="TextBox 6">
            <a:extLst>
              <a:ext uri="{FF2B5EF4-FFF2-40B4-BE49-F238E27FC236}">
                <a16:creationId xmlns:a16="http://schemas.microsoft.com/office/drawing/2014/main" id="{E8B5450B-FF19-B0AF-CA53-234DB6B287C8}"/>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E545DFC4-509D-61B9-DED4-9A689D3C4C57}"/>
              </a:ext>
            </a:extLst>
          </p:cNvPr>
          <p:cNvPicPr>
            <a:picLocks noChangeAspect="1"/>
          </p:cNvPicPr>
          <p:nvPr/>
        </p:nvPicPr>
        <p:blipFill>
          <a:blip r:embed="rId6"/>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1897C8B7-1E8E-F01F-0209-01E71DBCA323}"/>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18927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grpSp>
        <p:nvGrpSpPr>
          <p:cNvPr id="32" name="Group 31">
            <a:extLst>
              <a:ext uri="{FF2B5EF4-FFF2-40B4-BE49-F238E27FC236}">
                <a16:creationId xmlns:a16="http://schemas.microsoft.com/office/drawing/2014/main" id="{F646FA06-4311-B06F-A4A8-473790DD6D66}"/>
              </a:ext>
            </a:extLst>
          </p:cNvPr>
          <p:cNvGrpSpPr/>
          <p:nvPr/>
        </p:nvGrpSpPr>
        <p:grpSpPr>
          <a:xfrm>
            <a:off x="6309360" y="1014131"/>
            <a:ext cx="5509893" cy="5085943"/>
            <a:chOff x="6339840" y="1014131"/>
            <a:chExt cx="5509893" cy="5085943"/>
          </a:xfrm>
        </p:grpSpPr>
        <p:pic>
          <p:nvPicPr>
            <p:cNvPr id="17" name="Picture 16">
              <a:extLst>
                <a:ext uri="{FF2B5EF4-FFF2-40B4-BE49-F238E27FC236}">
                  <a16:creationId xmlns:a16="http://schemas.microsoft.com/office/drawing/2014/main" id="{9FD90F12-D93F-1199-8348-EC8F15850FE3}"/>
                </a:ext>
              </a:extLst>
            </p:cNvPr>
            <p:cNvPicPr>
              <a:picLocks noChangeAspect="1"/>
            </p:cNvPicPr>
            <p:nvPr/>
          </p:nvPicPr>
          <p:blipFill>
            <a:blip r:embed="rId2"/>
            <a:stretch>
              <a:fillRect/>
            </a:stretch>
          </p:blipFill>
          <p:spPr>
            <a:xfrm>
              <a:off x="7830183" y="1689209"/>
              <a:ext cx="4019550" cy="1104900"/>
            </a:xfrm>
            <a:prstGeom prst="rect">
              <a:avLst/>
            </a:prstGeom>
          </p:spPr>
        </p:pic>
        <p:pic>
          <p:nvPicPr>
            <p:cNvPr id="20" name="Picture 19">
              <a:extLst>
                <a:ext uri="{FF2B5EF4-FFF2-40B4-BE49-F238E27FC236}">
                  <a16:creationId xmlns:a16="http://schemas.microsoft.com/office/drawing/2014/main" id="{53C43C51-9334-7F7D-DA62-038937CE57D4}"/>
                </a:ext>
              </a:extLst>
            </p:cNvPr>
            <p:cNvPicPr>
              <a:picLocks noChangeAspect="1"/>
            </p:cNvPicPr>
            <p:nvPr/>
          </p:nvPicPr>
          <p:blipFill>
            <a:blip r:embed="rId3"/>
            <a:stretch>
              <a:fillRect/>
            </a:stretch>
          </p:blipFill>
          <p:spPr>
            <a:xfrm>
              <a:off x="7326947" y="2794109"/>
              <a:ext cx="4467225" cy="1714500"/>
            </a:xfrm>
            <a:prstGeom prst="rect">
              <a:avLst/>
            </a:prstGeom>
          </p:spPr>
        </p:pic>
        <p:pic>
          <p:nvPicPr>
            <p:cNvPr id="23" name="Picture 22">
              <a:extLst>
                <a:ext uri="{FF2B5EF4-FFF2-40B4-BE49-F238E27FC236}">
                  <a16:creationId xmlns:a16="http://schemas.microsoft.com/office/drawing/2014/main" id="{D9ECBCD9-0BB3-EF1D-1082-7D9353ADEB0C}"/>
                </a:ext>
              </a:extLst>
            </p:cNvPr>
            <p:cNvPicPr>
              <a:picLocks noChangeAspect="1"/>
            </p:cNvPicPr>
            <p:nvPr/>
          </p:nvPicPr>
          <p:blipFill>
            <a:blip r:embed="rId4"/>
            <a:stretch>
              <a:fillRect/>
            </a:stretch>
          </p:blipFill>
          <p:spPr>
            <a:xfrm>
              <a:off x="6974521" y="4648928"/>
              <a:ext cx="4875212" cy="681481"/>
            </a:xfrm>
            <a:prstGeom prst="rect">
              <a:avLst/>
            </a:prstGeom>
          </p:spPr>
        </p:pic>
        <p:pic>
          <p:nvPicPr>
            <p:cNvPr id="29" name="Picture 28">
              <a:extLst>
                <a:ext uri="{FF2B5EF4-FFF2-40B4-BE49-F238E27FC236}">
                  <a16:creationId xmlns:a16="http://schemas.microsoft.com/office/drawing/2014/main" id="{11AA1766-F157-C9F1-D455-4D777FDBE2DD}"/>
                </a:ext>
              </a:extLst>
            </p:cNvPr>
            <p:cNvPicPr>
              <a:picLocks noChangeAspect="1"/>
            </p:cNvPicPr>
            <p:nvPr/>
          </p:nvPicPr>
          <p:blipFill>
            <a:blip r:embed="rId5"/>
            <a:stretch>
              <a:fillRect/>
            </a:stretch>
          </p:blipFill>
          <p:spPr>
            <a:xfrm>
              <a:off x="6339840" y="5470728"/>
              <a:ext cx="5454332" cy="629346"/>
            </a:xfrm>
            <a:prstGeom prst="rect">
              <a:avLst/>
            </a:prstGeom>
          </p:spPr>
        </p:pic>
        <p:pic>
          <p:nvPicPr>
            <p:cNvPr id="31" name="Picture 30">
              <a:extLst>
                <a:ext uri="{FF2B5EF4-FFF2-40B4-BE49-F238E27FC236}">
                  <a16:creationId xmlns:a16="http://schemas.microsoft.com/office/drawing/2014/main" id="{AA5EEBAF-5337-BB78-C708-AD9D99F10852}"/>
                </a:ext>
              </a:extLst>
            </p:cNvPr>
            <p:cNvPicPr>
              <a:picLocks noChangeAspect="1"/>
            </p:cNvPicPr>
            <p:nvPr/>
          </p:nvPicPr>
          <p:blipFill>
            <a:blip r:embed="rId6"/>
            <a:stretch>
              <a:fillRect/>
            </a:stretch>
          </p:blipFill>
          <p:spPr>
            <a:xfrm>
              <a:off x="9361557" y="1014131"/>
              <a:ext cx="2488176" cy="614170"/>
            </a:xfrm>
            <a:prstGeom prst="rect">
              <a:avLst/>
            </a:prstGeom>
          </p:spPr>
        </p:pic>
      </p:grpSp>
      <p:sp>
        <p:nvSpPr>
          <p:cNvPr id="36" name="TextBox 35">
            <a:extLst>
              <a:ext uri="{FF2B5EF4-FFF2-40B4-BE49-F238E27FC236}">
                <a16:creationId xmlns:a16="http://schemas.microsoft.com/office/drawing/2014/main" id="{D4B580CF-AB99-DA6F-471F-A4C79C749FFB}"/>
              </a:ext>
            </a:extLst>
          </p:cNvPr>
          <p:cNvSpPr txBox="1"/>
          <p:nvPr/>
        </p:nvSpPr>
        <p:spPr>
          <a:xfrm>
            <a:off x="166371" y="1115731"/>
            <a:ext cx="6142989" cy="4447371"/>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In the name of Allah, the Gracious, the Merciful.</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Whatever is in the heavens and whatever is in the earth glorifies Allah, the Sovereign, the Holy, the Mighty, the Wise.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He it is Who has raised among the Unlettered people a Messenger from among themselves who recites unto them His Signs, and purifies them, and teaches them the Book and wisdom, although they had been, before, in manifest misguidance;</a:t>
            </a:r>
          </a:p>
          <a:p>
            <a:endParaRPr lang="en-US" sz="11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And among others from among them who have not yet joined them. He is the Mighty, the Wise.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That is Allah’s grace; He bestows it on whom He pleases; and Allah is the Master of immense grace.</a:t>
            </a:r>
          </a:p>
        </p:txBody>
      </p:sp>
      <p:sp>
        <p:nvSpPr>
          <p:cNvPr id="4" name="TextBox 3">
            <a:extLst>
              <a:ext uri="{FF2B5EF4-FFF2-40B4-BE49-F238E27FC236}">
                <a16:creationId xmlns:a16="http://schemas.microsoft.com/office/drawing/2014/main" id="{EBDC4639-B097-2A33-C7BB-7966DEC1F8EE}"/>
              </a:ext>
            </a:extLst>
          </p:cNvPr>
          <p:cNvSpPr txBox="1"/>
          <p:nvPr/>
        </p:nvSpPr>
        <p:spPr>
          <a:xfrm>
            <a:off x="2252980" y="5775456"/>
            <a:ext cx="3423920" cy="369332"/>
          </a:xfrm>
          <a:prstGeom prst="rect">
            <a:avLst/>
          </a:prstGeom>
          <a:noFill/>
        </p:spPr>
        <p:txBody>
          <a:bodyPr wrap="square">
            <a:spAutoFit/>
          </a:bodyPr>
          <a:lstStyle/>
          <a:p>
            <a:pPr algn="r"/>
            <a:r>
              <a:rPr lang="en-US" sz="1800" b="1" i="1" dirty="0">
                <a:latin typeface="Verdana" panose="020B0604030504040204" pitchFamily="34" charset="0"/>
                <a:ea typeface="Verdana" panose="020B0604030504040204" pitchFamily="34" charset="0"/>
                <a:hlinkClick r:id="rId7"/>
              </a:rPr>
              <a:t>Chapter 62 Verses 1-4</a:t>
            </a:r>
            <a:endParaRPr lang="en-US" sz="18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132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 </a:t>
            </a:r>
            <a:r>
              <a:rPr lang="en-US" sz="2000"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Hadith</a:t>
            </a:r>
          </a:p>
        </p:txBody>
      </p:sp>
      <p:grpSp>
        <p:nvGrpSpPr>
          <p:cNvPr id="3" name="Group 2">
            <a:extLst>
              <a:ext uri="{FF2B5EF4-FFF2-40B4-BE49-F238E27FC236}">
                <a16:creationId xmlns:a16="http://schemas.microsoft.com/office/drawing/2014/main" id="{A1963B7B-32FE-25AA-6CA0-A678914D74C5}"/>
              </a:ext>
            </a:extLst>
          </p:cNvPr>
          <p:cNvGrpSpPr/>
          <p:nvPr/>
        </p:nvGrpSpPr>
        <p:grpSpPr>
          <a:xfrm>
            <a:off x="299720" y="1062939"/>
            <a:ext cx="11592560" cy="2315261"/>
            <a:chOff x="299720" y="1120676"/>
            <a:chExt cx="11592560" cy="2315261"/>
          </a:xfrm>
        </p:grpSpPr>
        <p:pic>
          <p:nvPicPr>
            <p:cNvPr id="4" name="Picture 3">
              <a:extLst>
                <a:ext uri="{FF2B5EF4-FFF2-40B4-BE49-F238E27FC236}">
                  <a16:creationId xmlns:a16="http://schemas.microsoft.com/office/drawing/2014/main" id="{4EA09421-335C-6C6D-3554-64706A2953A9}"/>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C15A105F-A943-526B-6924-019AF2113802}"/>
                </a:ext>
              </a:extLst>
            </p:cNvPr>
            <p:cNvSpPr txBox="1"/>
            <p:nvPr/>
          </p:nvSpPr>
          <p:spPr>
            <a:xfrm>
              <a:off x="461963" y="1127613"/>
              <a:ext cx="5847397"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O Allah, Bless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045B22A5-6DAE-443B-F164-78DA13F154D9}"/>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C2D040F4-69E5-EA52-EB94-DB13CEAD0AA1}"/>
              </a:ext>
            </a:extLst>
          </p:cNvPr>
          <p:cNvSpPr txBox="1"/>
          <p:nvPr/>
        </p:nvSpPr>
        <p:spPr>
          <a:xfrm>
            <a:off x="350837" y="3456404"/>
            <a:ext cx="11592560"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Says Abu Hurairah</a:t>
            </a:r>
            <a:r>
              <a:rPr lang="en-US" baseline="30000" dirty="0">
                <a:latin typeface="Verdana" panose="020B0604030504040204" pitchFamily="34" charset="0"/>
                <a:ea typeface="Verdana" panose="020B0604030504040204" pitchFamily="34" charset="0"/>
              </a:rPr>
              <a:t>ra</a:t>
            </a:r>
            <a:r>
              <a:rPr lang="en-US" dirty="0">
                <a:latin typeface="Verdana" panose="020B0604030504040204" pitchFamily="34" charset="0"/>
                <a:ea typeface="Verdana" panose="020B0604030504040204" pitchFamily="34" charset="0"/>
              </a:rPr>
              <a:t>: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'One Day we were sitting with the Holy Prophet when Surah Jumu‘ah was revealed. I enquired from the Holy Prophet, Who are the people to whom the words, </a:t>
            </a:r>
            <a:r>
              <a:rPr lang="en-US" b="1" dirty="0">
                <a:latin typeface="Verdana" panose="020B0604030504040204" pitchFamily="34" charset="0"/>
                <a:ea typeface="Verdana" panose="020B0604030504040204" pitchFamily="34" charset="0"/>
              </a:rPr>
              <a:t>'And among others of them who have not yet joined them,' </a:t>
            </a:r>
            <a:r>
              <a:rPr lang="en-US" dirty="0">
                <a:latin typeface="Verdana" panose="020B0604030504040204" pitchFamily="34" charset="0"/>
                <a:ea typeface="Verdana" panose="020B0604030504040204" pitchFamily="34" charset="0"/>
              </a:rPr>
              <a:t>refer.' Salman, the Persian, was sitting among us. Upon my repeatedly asking him the same question, the Holy Prophet put his hand on Salman and said, 'If Faith were to go up to the </a:t>
            </a:r>
            <a:r>
              <a:rPr lang="en-US" dirty="0">
                <a:latin typeface="Verdana" panose="020B0604030504040204" pitchFamily="34" charset="0"/>
                <a:ea typeface="Verdana" panose="020B0604030504040204" pitchFamily="34" charset="0"/>
                <a:hlinkClick r:id="rId3"/>
              </a:rPr>
              <a:t>Pleiades</a:t>
            </a:r>
            <a:r>
              <a:rPr lang="en-US" dirty="0">
                <a:latin typeface="Verdana" panose="020B0604030504040204" pitchFamily="34" charset="0"/>
                <a:ea typeface="Verdana" panose="020B0604030504040204" pitchFamily="34" charset="0"/>
              </a:rPr>
              <a:t>, a man from these would, surely, find it’ </a:t>
            </a:r>
          </a:p>
          <a:p>
            <a:pPr algn="r"/>
            <a:r>
              <a:rPr lang="en-US" b="1" i="1" dirty="0">
                <a:latin typeface="Verdana" panose="020B0604030504040204" pitchFamily="34" charset="0"/>
                <a:ea typeface="Verdana" panose="020B0604030504040204" pitchFamily="34" charset="0"/>
              </a:rPr>
              <a:t>(Bukhari)</a:t>
            </a:r>
            <a:endParaRPr lang="en-US" sz="16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7233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dirty="0"/>
              <a:t>Suggested Time 15 mins</a:t>
            </a:r>
          </a:p>
        </p:txBody>
      </p:sp>
    </p:spTree>
    <p:extLst>
      <p:ext uri="{BB962C8B-B14F-4D97-AF65-F5344CB8AC3E}">
        <p14:creationId xmlns:p14="http://schemas.microsoft.com/office/powerpoint/2010/main" val="42048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grpSp>
        <p:nvGrpSpPr>
          <p:cNvPr id="32" name="Group 31">
            <a:extLst>
              <a:ext uri="{FF2B5EF4-FFF2-40B4-BE49-F238E27FC236}">
                <a16:creationId xmlns:a16="http://schemas.microsoft.com/office/drawing/2014/main" id="{F646FA06-4311-B06F-A4A8-473790DD6D66}"/>
              </a:ext>
            </a:extLst>
          </p:cNvPr>
          <p:cNvGrpSpPr/>
          <p:nvPr/>
        </p:nvGrpSpPr>
        <p:grpSpPr>
          <a:xfrm>
            <a:off x="6309360" y="1014131"/>
            <a:ext cx="5509893" cy="5085943"/>
            <a:chOff x="6339840" y="1014131"/>
            <a:chExt cx="5509893" cy="5085943"/>
          </a:xfrm>
        </p:grpSpPr>
        <p:pic>
          <p:nvPicPr>
            <p:cNvPr id="17" name="Picture 16">
              <a:extLst>
                <a:ext uri="{FF2B5EF4-FFF2-40B4-BE49-F238E27FC236}">
                  <a16:creationId xmlns:a16="http://schemas.microsoft.com/office/drawing/2014/main" id="{9FD90F12-D93F-1199-8348-EC8F15850FE3}"/>
                </a:ext>
              </a:extLst>
            </p:cNvPr>
            <p:cNvPicPr>
              <a:picLocks noChangeAspect="1"/>
            </p:cNvPicPr>
            <p:nvPr/>
          </p:nvPicPr>
          <p:blipFill>
            <a:blip r:embed="rId2"/>
            <a:stretch>
              <a:fillRect/>
            </a:stretch>
          </p:blipFill>
          <p:spPr>
            <a:xfrm>
              <a:off x="7830183" y="1689209"/>
              <a:ext cx="4019550" cy="1104900"/>
            </a:xfrm>
            <a:prstGeom prst="rect">
              <a:avLst/>
            </a:prstGeom>
          </p:spPr>
        </p:pic>
        <p:pic>
          <p:nvPicPr>
            <p:cNvPr id="20" name="Picture 19">
              <a:extLst>
                <a:ext uri="{FF2B5EF4-FFF2-40B4-BE49-F238E27FC236}">
                  <a16:creationId xmlns:a16="http://schemas.microsoft.com/office/drawing/2014/main" id="{53C43C51-9334-7F7D-DA62-038937CE57D4}"/>
                </a:ext>
              </a:extLst>
            </p:cNvPr>
            <p:cNvPicPr>
              <a:picLocks noChangeAspect="1"/>
            </p:cNvPicPr>
            <p:nvPr/>
          </p:nvPicPr>
          <p:blipFill>
            <a:blip r:embed="rId3"/>
            <a:stretch>
              <a:fillRect/>
            </a:stretch>
          </p:blipFill>
          <p:spPr>
            <a:xfrm>
              <a:off x="7326947" y="2794109"/>
              <a:ext cx="4467225" cy="1714500"/>
            </a:xfrm>
            <a:prstGeom prst="rect">
              <a:avLst/>
            </a:prstGeom>
          </p:spPr>
        </p:pic>
        <p:pic>
          <p:nvPicPr>
            <p:cNvPr id="23" name="Picture 22">
              <a:extLst>
                <a:ext uri="{FF2B5EF4-FFF2-40B4-BE49-F238E27FC236}">
                  <a16:creationId xmlns:a16="http://schemas.microsoft.com/office/drawing/2014/main" id="{D9ECBCD9-0BB3-EF1D-1082-7D9353ADEB0C}"/>
                </a:ext>
              </a:extLst>
            </p:cNvPr>
            <p:cNvPicPr>
              <a:picLocks noChangeAspect="1"/>
            </p:cNvPicPr>
            <p:nvPr/>
          </p:nvPicPr>
          <p:blipFill>
            <a:blip r:embed="rId4"/>
            <a:stretch>
              <a:fillRect/>
            </a:stretch>
          </p:blipFill>
          <p:spPr>
            <a:xfrm>
              <a:off x="6974521" y="4648928"/>
              <a:ext cx="4875212" cy="681481"/>
            </a:xfrm>
            <a:prstGeom prst="rect">
              <a:avLst/>
            </a:prstGeom>
          </p:spPr>
        </p:pic>
        <p:pic>
          <p:nvPicPr>
            <p:cNvPr id="29" name="Picture 28">
              <a:extLst>
                <a:ext uri="{FF2B5EF4-FFF2-40B4-BE49-F238E27FC236}">
                  <a16:creationId xmlns:a16="http://schemas.microsoft.com/office/drawing/2014/main" id="{11AA1766-F157-C9F1-D455-4D777FDBE2DD}"/>
                </a:ext>
              </a:extLst>
            </p:cNvPr>
            <p:cNvPicPr>
              <a:picLocks noChangeAspect="1"/>
            </p:cNvPicPr>
            <p:nvPr/>
          </p:nvPicPr>
          <p:blipFill>
            <a:blip r:embed="rId5"/>
            <a:stretch>
              <a:fillRect/>
            </a:stretch>
          </p:blipFill>
          <p:spPr>
            <a:xfrm>
              <a:off x="6339840" y="5470728"/>
              <a:ext cx="5454332" cy="629346"/>
            </a:xfrm>
            <a:prstGeom prst="rect">
              <a:avLst/>
            </a:prstGeom>
          </p:spPr>
        </p:pic>
        <p:pic>
          <p:nvPicPr>
            <p:cNvPr id="31" name="Picture 30">
              <a:extLst>
                <a:ext uri="{FF2B5EF4-FFF2-40B4-BE49-F238E27FC236}">
                  <a16:creationId xmlns:a16="http://schemas.microsoft.com/office/drawing/2014/main" id="{AA5EEBAF-5337-BB78-C708-AD9D99F10852}"/>
                </a:ext>
              </a:extLst>
            </p:cNvPr>
            <p:cNvPicPr>
              <a:picLocks noChangeAspect="1"/>
            </p:cNvPicPr>
            <p:nvPr/>
          </p:nvPicPr>
          <p:blipFill>
            <a:blip r:embed="rId6"/>
            <a:stretch>
              <a:fillRect/>
            </a:stretch>
          </p:blipFill>
          <p:spPr>
            <a:xfrm>
              <a:off x="9361557" y="1014131"/>
              <a:ext cx="2488176" cy="614170"/>
            </a:xfrm>
            <a:prstGeom prst="rect">
              <a:avLst/>
            </a:prstGeom>
          </p:spPr>
        </p:pic>
      </p:grpSp>
      <p:sp>
        <p:nvSpPr>
          <p:cNvPr id="36" name="TextBox 35">
            <a:extLst>
              <a:ext uri="{FF2B5EF4-FFF2-40B4-BE49-F238E27FC236}">
                <a16:creationId xmlns:a16="http://schemas.microsoft.com/office/drawing/2014/main" id="{D4B580CF-AB99-DA6F-471F-A4C79C749FFB}"/>
              </a:ext>
            </a:extLst>
          </p:cNvPr>
          <p:cNvSpPr txBox="1"/>
          <p:nvPr/>
        </p:nvSpPr>
        <p:spPr>
          <a:xfrm>
            <a:off x="166371" y="1115731"/>
            <a:ext cx="6142989" cy="4447371"/>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In the name of Allah, the Gracious, the Merciful.</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Whatever is in the heavens and whatever is in the earth glorifies Allah, the Sovereign, the Holy, the Mighty, the Wise.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He it is Who has raised among the Unlettered people a Messenger from among themselves who recites unto them His Signs, and purifies them, and teaches them the Book and wisdom, although they had been, before, in manifest misguidance;</a:t>
            </a:r>
          </a:p>
          <a:p>
            <a:endParaRPr lang="en-US" sz="11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And among others from among them who have not yet joined them. He is the Mighty, the Wise.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That is Allah’s grace; He bestows it on whom He pleases; and Allah is the Master of immense grace.</a:t>
            </a:r>
          </a:p>
        </p:txBody>
      </p:sp>
      <p:sp>
        <p:nvSpPr>
          <p:cNvPr id="4" name="TextBox 3">
            <a:extLst>
              <a:ext uri="{FF2B5EF4-FFF2-40B4-BE49-F238E27FC236}">
                <a16:creationId xmlns:a16="http://schemas.microsoft.com/office/drawing/2014/main" id="{EBDC4639-B097-2A33-C7BB-7966DEC1F8EE}"/>
              </a:ext>
            </a:extLst>
          </p:cNvPr>
          <p:cNvSpPr txBox="1"/>
          <p:nvPr/>
        </p:nvSpPr>
        <p:spPr>
          <a:xfrm>
            <a:off x="2252980" y="5775456"/>
            <a:ext cx="3423920" cy="369332"/>
          </a:xfrm>
          <a:prstGeom prst="rect">
            <a:avLst/>
          </a:prstGeom>
          <a:noFill/>
        </p:spPr>
        <p:txBody>
          <a:bodyPr wrap="square">
            <a:spAutoFit/>
          </a:bodyPr>
          <a:lstStyle/>
          <a:p>
            <a:pPr algn="r"/>
            <a:r>
              <a:rPr lang="en-US" sz="1800" b="1" i="1" dirty="0">
                <a:latin typeface="Verdana" panose="020B0604030504040204" pitchFamily="34" charset="0"/>
                <a:ea typeface="Verdana" panose="020B0604030504040204" pitchFamily="34" charset="0"/>
                <a:hlinkClick r:id="rId7"/>
              </a:rPr>
              <a:t>Chapter 62 Verses 1-4</a:t>
            </a:r>
            <a:endParaRPr lang="en-US" sz="18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918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13BC3C7F-3A9A-8122-15F9-34E0BFA4BF2B}"/>
              </a:ext>
            </a:extLst>
          </p:cNvPr>
          <p:cNvSpPr txBox="1"/>
          <p:nvPr/>
        </p:nvSpPr>
        <p:spPr>
          <a:xfrm>
            <a:off x="239078" y="1553517"/>
            <a:ext cx="9870122" cy="3785652"/>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One Nasir learned how to use Twitter (X). He started defending Islam/Ahmadiyyat to the best of his ability. One of his contacts asked him to show that the coming of Mirza Ghulam Ahmad</a:t>
            </a:r>
            <a:r>
              <a:rPr lang="en-US" sz="2400" baseline="30000" dirty="0">
                <a:latin typeface="Verdana" panose="020B0604030504040204" pitchFamily="34" charset="0"/>
                <a:ea typeface="Verdana" panose="020B0604030504040204" pitchFamily="34" charset="0"/>
              </a:rPr>
              <a:t>as</a:t>
            </a:r>
            <a:r>
              <a:rPr lang="en-US" sz="2400" dirty="0">
                <a:latin typeface="Verdana" panose="020B0604030504040204" pitchFamily="34" charset="0"/>
                <a:ea typeface="Verdana" panose="020B0604030504040204" pitchFamily="34" charset="0"/>
              </a:rPr>
              <a:t> has been mentioned in the Holy Quran and he will accept Ahmadiyyat. The Nasir did a thorough search and could not find the name Ghulam Ahmad in the Holy Quran. </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How would you help him proving the truth of the Promised Messiah</a:t>
            </a:r>
            <a:r>
              <a:rPr lang="en-US" sz="2400" baseline="30000" dirty="0">
                <a:latin typeface="Verdana" panose="020B0604030504040204" pitchFamily="34" charset="0"/>
                <a:ea typeface="Verdana" panose="020B0604030504040204" pitchFamily="34" charset="0"/>
              </a:rPr>
              <a:t>as</a:t>
            </a:r>
            <a:r>
              <a:rPr lang="en-US" sz="2400" dirty="0">
                <a:latin typeface="Verdana" panose="020B0604030504040204" pitchFamily="34" charset="0"/>
                <a:ea typeface="Verdana" panose="020B0604030504040204" pitchFamily="34" charset="0"/>
              </a:rPr>
              <a:t> from the Holy Quran?</a:t>
            </a:r>
          </a:p>
        </p:txBody>
      </p:sp>
      <p:pic>
        <p:nvPicPr>
          <p:cNvPr id="4" name="Picture 3">
            <a:extLst>
              <a:ext uri="{FF2B5EF4-FFF2-40B4-BE49-F238E27FC236}">
                <a16:creationId xmlns:a16="http://schemas.microsoft.com/office/drawing/2014/main" id="{342B0B2F-66A4-56F9-61C0-5633D3422C3A}"/>
              </a:ext>
            </a:extLst>
          </p:cNvPr>
          <p:cNvPicPr>
            <a:picLocks noChangeAspect="1"/>
          </p:cNvPicPr>
          <p:nvPr/>
        </p:nvPicPr>
        <p:blipFill>
          <a:blip r:embed="rId2"/>
          <a:stretch>
            <a:fillRect/>
          </a:stretch>
        </p:blipFill>
        <p:spPr>
          <a:xfrm>
            <a:off x="9963148" y="2255519"/>
            <a:ext cx="2133602" cy="1402081"/>
          </a:xfrm>
          <a:prstGeom prst="ellipse">
            <a:avLst/>
          </a:prstGeom>
        </p:spPr>
      </p:pic>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endParaRPr lang="en-US" sz="2800" b="1" baseline="30000" dirty="0">
              <a:solidFill>
                <a:schemeClr val="bg1"/>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3F1590C-15D7-435E-6165-60E4AB0C7EBA}"/>
              </a:ext>
            </a:extLst>
          </p:cNvPr>
          <p:cNvSpPr txBox="1"/>
          <p:nvPr/>
        </p:nvSpPr>
        <p:spPr>
          <a:xfrm>
            <a:off x="350202" y="1346875"/>
            <a:ext cx="11491595" cy="4585871"/>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hlinkClick r:id="rId2"/>
              </a:rPr>
              <a:t>62:4</a:t>
            </a:r>
            <a:r>
              <a:rPr lang="en-US" sz="1600" dirty="0">
                <a:latin typeface="Verdana" panose="020B0604030504040204" pitchFamily="34" charset="0"/>
                <a:ea typeface="Verdana" panose="020B0604030504040204" pitchFamily="34" charset="0"/>
              </a:rPr>
              <a:t> – The verse signifies that, the Message of the Holy Prophet</a:t>
            </a:r>
            <a:r>
              <a:rPr lang="en-US" sz="1600" baseline="30000" dirty="0">
                <a:latin typeface="Verdana" panose="020B0604030504040204" pitchFamily="34" charset="0"/>
                <a:ea typeface="Verdana" panose="020B0604030504040204" pitchFamily="34" charset="0"/>
              </a:rPr>
              <a:t>sa</a:t>
            </a:r>
            <a:r>
              <a:rPr lang="en-US" sz="1600" dirty="0">
                <a:latin typeface="Verdana" panose="020B0604030504040204" pitchFamily="34" charset="0"/>
                <a:ea typeface="Verdana" panose="020B0604030504040204" pitchFamily="34" charset="0"/>
              </a:rPr>
              <a:t> was meant not only for the Arabs among whom he was raised but for all non-Arabs as well, and not only for his contemporaries but also for the generations to come till the end of time. Or, the verse may signify that the Holy Prophet will be raised among another people who have not yet joined his immediate followers. The reference in the verse and in a well-known saying of the Holy Prophet is to the Second Advent of the Holy Prophet himself in the person of the Promised Messiah in the Latter Days. Says Abu Hurairah</a:t>
            </a:r>
            <a:r>
              <a:rPr lang="en-US" sz="1600" baseline="30000" dirty="0">
                <a:latin typeface="Verdana" panose="020B0604030504040204" pitchFamily="34" charset="0"/>
                <a:ea typeface="Verdana" panose="020B0604030504040204" pitchFamily="34" charset="0"/>
              </a:rPr>
              <a:t>ra</a:t>
            </a:r>
            <a:r>
              <a:rPr lang="en-US" sz="1600" dirty="0">
                <a:latin typeface="Verdana" panose="020B0604030504040204" pitchFamily="34" charset="0"/>
                <a:ea typeface="Verdana" panose="020B0604030504040204" pitchFamily="34" charset="0"/>
              </a:rPr>
              <a:t>: 'One Day we were sitting with the Holy Prophet when Surah Jumu‘ah was revealed. I enquired from the Holy Prophet, Who are the people to whom the words, 'And among others of them who have not yet joined them,' refer.' Salman, the Persian, was sitting among us. Upon my repeatedly asking him the same question, the Holy Prophet put his hand on Salman and said, 'If Faith were to go up to the Pleiades, a man from these would, surely, find it' (Bukhari). This saying of the Holy Prophet shows that the verse applies to a man of Persian descent. The Promised Messiah, the Founder of the Ahmadiyya Movement, was of Persian descent. Other sayings of the Holy Prophet speak of the appearance of the Messiah at a time when there would remain nothing of the Qur’an but its words and of Islam but its name, i.e. the true spirit of Islamic teaching will have been lost (Baihaqi). Thus the Qur’an and the Hadith both agree that the present verse refers to the Second Advent of the Holy Prophet in the person of the Promised Messiah.</a:t>
            </a:r>
          </a:p>
          <a:p>
            <a:pPr algn="r"/>
            <a:r>
              <a:rPr lang="en-US" sz="1600" b="1" i="1" dirty="0">
                <a:latin typeface="Verdana" panose="020B0604030504040204" pitchFamily="34" charset="0"/>
                <a:ea typeface="Verdana" panose="020B0604030504040204" pitchFamily="34" charset="0"/>
              </a:rPr>
              <a:t>Five Volume Commentary Ref - 4236</a:t>
            </a:r>
          </a:p>
          <a:p>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006421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Regular"/>
        <a:ea typeface="Avenir Next Regular"/>
        <a:cs typeface="Avenir Next Regular"/>
      </a:majorFont>
      <a:minorFont>
        <a:latin typeface="Avenir Next Regular"/>
        <a:ea typeface="Avenir Next Regular"/>
        <a:cs typeface="Avenir Next Regular"/>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106971</TotalTime>
  <Words>2692</Words>
  <Application>Microsoft Office PowerPoint</Application>
  <PresentationFormat>Widescreen</PresentationFormat>
  <Paragraphs>207</Paragraphs>
  <Slides>25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Avenir Next Demi Bold</vt:lpstr>
      <vt:lpstr>Avenir Next Medium</vt:lpstr>
      <vt:lpstr>Avenir Next Regular</vt:lpstr>
      <vt:lpstr>Calibri</vt:lpstr>
      <vt:lpstr>Calibri Light</vt:lpstr>
      <vt:lpstr>Jost</vt:lpstr>
      <vt:lpstr>Verdana</vt:lpstr>
      <vt:lpstr>Office Theme</vt:lpstr>
      <vt:lpstr>1_Office Theme</vt:lpstr>
      <vt:lpstr>New_Template5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Ultra-processed foods Tanvir Ahmed</vt:lpstr>
      <vt:lpstr> ultra processed foods</vt:lpstr>
      <vt:lpstr>ultra processed foods</vt:lpstr>
      <vt:lpstr> ultra processed foods</vt:lpstr>
      <vt:lpstr> Eating healthy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Hashir Bukhari</cp:lastModifiedBy>
  <cp:revision>144</cp:revision>
  <dcterms:created xsi:type="dcterms:W3CDTF">2023-11-12T05:00:41Z</dcterms:created>
  <dcterms:modified xsi:type="dcterms:W3CDTF">2024-08-23T02:51:12Z</dcterms:modified>
</cp:coreProperties>
</file>