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8" r:id="rId1"/>
    <p:sldMasterId id="2147483692" r:id="rId2"/>
  </p:sldMasterIdLst>
  <p:notesMasterIdLst>
    <p:notesMasterId r:id="rId32"/>
  </p:notesMasterIdLst>
  <p:sldIdLst>
    <p:sldId id="256" r:id="rId3"/>
    <p:sldId id="302" r:id="rId4"/>
    <p:sldId id="258" r:id="rId5"/>
    <p:sldId id="259" r:id="rId6"/>
    <p:sldId id="294" r:id="rId7"/>
    <p:sldId id="282" r:id="rId8"/>
    <p:sldId id="303" r:id="rId9"/>
    <p:sldId id="263" r:id="rId10"/>
    <p:sldId id="264" r:id="rId11"/>
    <p:sldId id="301" r:id="rId12"/>
    <p:sldId id="260" r:id="rId13"/>
    <p:sldId id="261" r:id="rId14"/>
    <p:sldId id="265" r:id="rId15"/>
    <p:sldId id="267" r:id="rId16"/>
    <p:sldId id="268" r:id="rId17"/>
    <p:sldId id="269" r:id="rId18"/>
    <p:sldId id="270" r:id="rId19"/>
    <p:sldId id="296" r:id="rId20"/>
    <p:sldId id="297" r:id="rId21"/>
    <p:sldId id="271" r:id="rId22"/>
    <p:sldId id="272" r:id="rId23"/>
    <p:sldId id="285" r:id="rId24"/>
    <p:sldId id="299" r:id="rId25"/>
    <p:sldId id="298" r:id="rId26"/>
    <p:sldId id="288" r:id="rId27"/>
    <p:sldId id="289" r:id="rId28"/>
    <p:sldId id="300" r:id="rId29"/>
    <p:sldId id="290"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56"/>
    <p:restoredTop sz="94830"/>
  </p:normalViewPr>
  <p:slideViewPr>
    <p:cSldViewPr snapToGrid="0" snapToObjects="1">
      <p:cViewPr varScale="1">
        <p:scale>
          <a:sx n="117" d="100"/>
          <a:sy n="117" d="100"/>
        </p:scale>
        <p:origin x="2040" y="16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126" d="100"/>
          <a:sy n="126" d="100"/>
        </p:scale>
        <p:origin x="326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0A40-55E1-BE4B-A2F6-176615FF4E4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7DE7E2-7615-734F-8C3F-6872D30E173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564B11D-A523-0443-A13F-23010C2488B2}"/>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5" name="Footer Placeholder 4">
            <a:extLst>
              <a:ext uri="{FF2B5EF4-FFF2-40B4-BE49-F238E27FC236}">
                <a16:creationId xmlns:a16="http://schemas.microsoft.com/office/drawing/2014/main" id="{2993A93D-CC00-B543-9BD8-33E726F71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FDAB35-9611-5141-9EE3-EC822D97CFA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089621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5345-5353-0D47-82DB-3C183A2262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A97CDF-C71D-DD46-A817-AD5734A8C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C0A646-BABA-C949-91FC-E8AD56BDB28F}"/>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5" name="Footer Placeholder 4">
            <a:extLst>
              <a:ext uri="{FF2B5EF4-FFF2-40B4-BE49-F238E27FC236}">
                <a16:creationId xmlns:a16="http://schemas.microsoft.com/office/drawing/2014/main" id="{8D550AC3-50CF-6E45-B8F6-217712C7B0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1814E6-324B-DF49-9B81-DB30645699B7}"/>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99613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A7770-C0EA-0347-96F3-1B88F8606DA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339DED-7BC3-1542-BB6D-55FE9397C0E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F1C2D-9A85-424E-8824-E8FBC2650FC6}"/>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5" name="Footer Placeholder 4">
            <a:extLst>
              <a:ext uri="{FF2B5EF4-FFF2-40B4-BE49-F238E27FC236}">
                <a16:creationId xmlns:a16="http://schemas.microsoft.com/office/drawing/2014/main" id="{8A1EE3BD-B438-7047-B76E-BB8B4F71C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7B67C-5BAD-E440-B560-67740DAED366}"/>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031206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256665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2462782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39313756"/>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436945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934074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276200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16088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51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CB47-A41B-D142-9928-2AFE6A28ED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70979-0111-3541-A528-64F0C9E746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3574C4-837A-0240-ACAB-5D749FB7C3CF}"/>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5" name="Footer Placeholder 4">
            <a:extLst>
              <a:ext uri="{FF2B5EF4-FFF2-40B4-BE49-F238E27FC236}">
                <a16:creationId xmlns:a16="http://schemas.microsoft.com/office/drawing/2014/main" id="{6A638720-43A2-2041-ABEE-B93618D4A8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0A453E-69BF-2F4F-A16B-745B74AF1D7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76889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485602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96288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9586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0141931"/>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1883781"/>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151302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380928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034037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65873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16585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9135-0AFD-CB47-B7EB-C2C207AFE5C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EE1D90D-DCDF-3241-B93C-1F31017F1A7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562241-536E-D34E-951B-5F7E3123A36A}"/>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5" name="Footer Placeholder 4">
            <a:extLst>
              <a:ext uri="{FF2B5EF4-FFF2-40B4-BE49-F238E27FC236}">
                <a16:creationId xmlns:a16="http://schemas.microsoft.com/office/drawing/2014/main" id="{205BAD10-F33B-0B43-80E8-316DABA50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8E3B0-5FD9-7747-BBD4-800FE7A1DC3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226419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089465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7339886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Helvetica"/>
              </a:defRPr>
            </a:lvl1pPr>
            <a:lvl2pPr marL="0" indent="0">
              <a:spcBef>
                <a:spcPts val="500"/>
              </a:spcBef>
              <a:buSzTx/>
              <a:buFontTx/>
              <a:buNone/>
              <a:defRPr sz="2400" b="1">
                <a:latin typeface="+mj-lt"/>
                <a:ea typeface="+mj-ea"/>
                <a:cs typeface="+mj-cs"/>
                <a:sym typeface="Helvetica"/>
              </a:defRPr>
            </a:lvl2pPr>
            <a:lvl3pPr marL="0" indent="0">
              <a:spcBef>
                <a:spcPts val="500"/>
              </a:spcBef>
              <a:buSzTx/>
              <a:buFontTx/>
              <a:buNone/>
              <a:defRPr sz="2400" b="1">
                <a:latin typeface="+mj-lt"/>
                <a:ea typeface="+mj-ea"/>
                <a:cs typeface="+mj-cs"/>
                <a:sym typeface="Helvetica"/>
              </a:defRPr>
            </a:lvl3pPr>
            <a:lvl4pPr marL="0" indent="0">
              <a:spcBef>
                <a:spcPts val="500"/>
              </a:spcBef>
              <a:buSzTx/>
              <a:buFontTx/>
              <a:buNone/>
              <a:defRPr sz="2400" b="1">
                <a:latin typeface="+mj-lt"/>
                <a:ea typeface="+mj-ea"/>
                <a:cs typeface="+mj-cs"/>
                <a:sym typeface="Helvetica"/>
              </a:defRPr>
            </a:lvl4pPr>
            <a:lvl5pPr marL="0" indent="0">
              <a:spcBef>
                <a:spcPts val="500"/>
              </a:spcBef>
              <a:buSzTx/>
              <a:buFontTx/>
              <a:buNone/>
              <a:defRPr sz="24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884050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26403868"/>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5" cy="1162050"/>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52067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208955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5B72-FA29-C44C-8417-F4F42CB06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BC8BB8-BD41-D54D-8EB9-ACBD3EF194B5}"/>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7AF12B-E408-C443-863A-245D99AFEE6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500792-50AF-A047-AC18-5F13041336E3}"/>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6" name="Footer Placeholder 5">
            <a:extLst>
              <a:ext uri="{FF2B5EF4-FFF2-40B4-BE49-F238E27FC236}">
                <a16:creationId xmlns:a16="http://schemas.microsoft.com/office/drawing/2014/main" id="{3258E3C2-B325-074E-9EA0-C76AC330E2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531A51-FF29-B84E-8E6B-15B9588F62E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46964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C541-9028-5A40-902F-B64B278CEA0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861801-9BE5-2C4B-88F1-6858B443D4D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234FD-6E7F-5840-808C-28F93520D1E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5D0A3-B9E4-0B42-85F9-B5204457AA3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6ECFBC9-1B2A-3C47-A3A1-88D9E07C5813}"/>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2A9D59-AED0-424F-A428-5089CA013544}"/>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8" name="Footer Placeholder 7">
            <a:extLst>
              <a:ext uri="{FF2B5EF4-FFF2-40B4-BE49-F238E27FC236}">
                <a16:creationId xmlns:a16="http://schemas.microsoft.com/office/drawing/2014/main" id="{049B47DA-4D41-194D-9585-995EA595FC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A5CBA4-9057-3846-8437-5707A3E9C0A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699309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26255-BC1A-D042-95C8-8CEFEF850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7B213D-58A7-D64A-B2F9-EAB94DACD1AE}"/>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4" name="Footer Placeholder 3">
            <a:extLst>
              <a:ext uri="{FF2B5EF4-FFF2-40B4-BE49-F238E27FC236}">
                <a16:creationId xmlns:a16="http://schemas.microsoft.com/office/drawing/2014/main" id="{63B5D430-90FA-5C41-AE16-85B5AD6EBC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A883E-3064-4047-896E-88BCA853BD5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966145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002BEE-1779-764A-AC22-9A5534494FEF}"/>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3" name="Footer Placeholder 2">
            <a:extLst>
              <a:ext uri="{FF2B5EF4-FFF2-40B4-BE49-F238E27FC236}">
                <a16:creationId xmlns:a16="http://schemas.microsoft.com/office/drawing/2014/main" id="{2421AC78-1883-C342-B2AF-EBCEEA7D63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EAA8D8-8B67-7B4F-A802-F3C61FB3D383}"/>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392908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548D-48F4-E049-9631-632D4A30DE1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C465470-17A2-8542-A467-6679B329344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65EB0F-595A-ED42-8FFD-9E31E0D791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E251CA5-06A9-D341-80CE-D17FC62C7021}"/>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6" name="Footer Placeholder 5">
            <a:extLst>
              <a:ext uri="{FF2B5EF4-FFF2-40B4-BE49-F238E27FC236}">
                <a16:creationId xmlns:a16="http://schemas.microsoft.com/office/drawing/2014/main" id="{AC4D564F-37AB-104C-8E72-13FDDCA0BC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BA09D-8F4B-3C45-B6DE-EB1DDA5799A9}"/>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546980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27DC-CC14-1B47-8C6D-99265E4F016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2AA9B49-F4B5-CB43-A0FE-377F1A54198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F698AA6-FD5C-6245-A192-E01FDEDAC8A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A35832F-262A-4841-98B3-26F25F9069DD}"/>
              </a:ext>
            </a:extLst>
          </p:cNvPr>
          <p:cNvSpPr>
            <a:spLocks noGrp="1"/>
          </p:cNvSpPr>
          <p:nvPr>
            <p:ph type="dt" sz="half" idx="10"/>
          </p:nvPr>
        </p:nvSpPr>
        <p:spPr/>
        <p:txBody>
          <a:bodyPr/>
          <a:lstStyle/>
          <a:p>
            <a:fld id="{D6C544B3-4C7D-6948-AEFD-6CB6CED50951}" type="datetimeFigureOut">
              <a:rPr lang="en-US" smtClean="0"/>
              <a:t>3/24/21</a:t>
            </a:fld>
            <a:endParaRPr lang="en-US"/>
          </a:p>
        </p:txBody>
      </p:sp>
      <p:sp>
        <p:nvSpPr>
          <p:cNvPr id="6" name="Footer Placeholder 5">
            <a:extLst>
              <a:ext uri="{FF2B5EF4-FFF2-40B4-BE49-F238E27FC236}">
                <a16:creationId xmlns:a16="http://schemas.microsoft.com/office/drawing/2014/main" id="{5C4993B9-210C-5241-AA48-744426158C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AE099A-291E-8C41-8BBE-978515AA83A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893996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image" Target="../media/image1.jpg"/><Relationship Id="rId4" Type="http://schemas.openxmlformats.org/officeDocument/2006/relationships/slideLayout" Target="../slideLayouts/slideLayout3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1B6104-BB9D-E348-9E0F-9EEF9C258BE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B70312-E5E9-DF46-ACF9-2518A933B81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BFC16-EDB4-9347-AC03-BB2A8476443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6C544B3-4C7D-6948-AEFD-6CB6CED50951}" type="datetimeFigureOut">
              <a:rPr lang="en-US" smtClean="0"/>
              <a:t>3/24/21</a:t>
            </a:fld>
            <a:endParaRPr lang="en-US"/>
          </a:p>
        </p:txBody>
      </p:sp>
      <p:sp>
        <p:nvSpPr>
          <p:cNvPr id="5" name="Footer Placeholder 4">
            <a:extLst>
              <a:ext uri="{FF2B5EF4-FFF2-40B4-BE49-F238E27FC236}">
                <a16:creationId xmlns:a16="http://schemas.microsoft.com/office/drawing/2014/main" id="{233669CA-5EA8-D34A-AD06-D7AEA706D94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787ED5-C2DF-1B4D-83B6-5E3A77FDCEA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205921864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2" r:id="rId13"/>
    <p:sldLayoutId id="2147483673" r:id="rId14"/>
    <p:sldLayoutId id="2147483674" r:id="rId15"/>
    <p:sldLayoutId id="2147483675" r:id="rId16"/>
    <p:sldLayoutId id="2147483677" r:id="rId17"/>
    <p:sldLayoutId id="2147483678" r:id="rId18"/>
    <p:sldLayoutId id="2147483679" r:id="rId19"/>
    <p:sldLayoutId id="2147483681" r:id="rId20"/>
    <p:sldLayoutId id="2147483682" r:id="rId21"/>
    <p:sldLayoutId id="2147483683" r:id="rId22"/>
    <p:sldLayoutId id="2147483684" r:id="rId23"/>
    <p:sldLayoutId id="2147483685" r:id="rId24"/>
    <p:sldLayoutId id="2147483686" r:id="rId25"/>
    <p:sldLayoutId id="2147483687" r:id="rId26"/>
    <p:sldLayoutId id="2147483691"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80917637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12.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hyperlink" Target="https://twitter.com/awkwardgoogl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tif"/><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image" Target="../media/image19.tif"/><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p:nvPr/>
        </p:nvSpPr>
        <p:spPr>
          <a:xfrm>
            <a:off x="731518" y="1361997"/>
            <a:ext cx="7680964" cy="2387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a:defRPr sz="4400" b="1">
                <a:latin typeface="+mj-lt"/>
                <a:ea typeface="+mj-ea"/>
                <a:cs typeface="+mj-cs"/>
                <a:sym typeface="Helvetica"/>
              </a:defRPr>
            </a:pPr>
            <a:r>
              <a:rPr dirty="0"/>
              <a:t>Majlis </a:t>
            </a:r>
            <a:r>
              <a:rPr dirty="0" err="1"/>
              <a:t>Ansārullāh</a:t>
            </a:r>
            <a:br>
              <a:rPr dirty="0"/>
            </a:br>
            <a:r>
              <a:rPr dirty="0"/>
              <a:t>Monthly Meeting</a:t>
            </a:r>
          </a:p>
        </p:txBody>
      </p:sp>
      <p:sp>
        <p:nvSpPr>
          <p:cNvPr id="95" name="Subtitle 2"/>
          <p:cNvSpPr txBox="1"/>
          <p:nvPr/>
        </p:nvSpPr>
        <p:spPr>
          <a:xfrm>
            <a:off x="1188718" y="3602038"/>
            <a:ext cx="6766564" cy="1655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spcBef>
                <a:spcPts val="700"/>
              </a:spcBef>
              <a:defRPr sz="3200" b="1">
                <a:latin typeface="+mj-lt"/>
                <a:ea typeface="+mj-ea"/>
                <a:cs typeface="+mj-cs"/>
                <a:sym typeface="Helvetica"/>
              </a:defRPr>
            </a:lvl1pPr>
          </a:lstStyle>
          <a:p>
            <a:r>
              <a:rPr lang="en-US" dirty="0"/>
              <a:t>December</a:t>
            </a:r>
            <a:r>
              <a:rPr dirty="0"/>
              <a:t> 2021</a:t>
            </a:r>
          </a:p>
        </p:txBody>
      </p:sp>
      <p:sp>
        <p:nvSpPr>
          <p:cNvPr id="96" name="TextBox 6"/>
          <p:cNvSpPr txBox="1"/>
          <p:nvPr/>
        </p:nvSpPr>
        <p:spPr>
          <a:xfrm>
            <a:off x="1406334" y="5257798"/>
            <a:ext cx="6331331"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r">
              <a:defRPr sz="1200"/>
            </a:pPr>
            <a:r>
              <a:rPr sz="1400" dirty="0"/>
              <a:t>This slide deck contains images licensed for the purpose of this presentation only.  </a:t>
            </a:r>
          </a:p>
          <a:p>
            <a:pPr algn="r">
              <a:defRPr sz="1200"/>
            </a:pPr>
            <a:r>
              <a:rPr sz="1400" dirty="0"/>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9961" y="1899949"/>
            <a:ext cx="4354039" cy="2825540"/>
          </a:xfrm>
          <a:prstGeom prst="rect">
            <a:avLst/>
          </a:prstGeom>
        </p:spPr>
      </p:pic>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55649" y="386958"/>
            <a:ext cx="4147926"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Friday Sermon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283613" y="1899949"/>
            <a:ext cx="4288387" cy="2954655"/>
          </a:xfrm>
          <a:prstGeom prst="rect">
            <a:avLst/>
          </a:prstGeom>
        </p:spPr>
        <p:txBody>
          <a:bodyPr wrap="square">
            <a:spAutoFit/>
          </a:bodyPr>
          <a:lstStyle/>
          <a:p>
            <a:r>
              <a:rPr lang="en-US" sz="2000" b="1" dirty="0"/>
              <a:t>Suggested Time = 20 mins</a:t>
            </a:r>
          </a:p>
          <a:p>
            <a:endParaRPr lang="en-US" sz="2000" b="1" dirty="0"/>
          </a:p>
          <a:p>
            <a:r>
              <a:rPr lang="en-US" sz="2000" b="1" dirty="0"/>
              <a:t>It contains the following items:</a:t>
            </a:r>
            <a:endParaRPr lang="en-US" sz="2800" b="1" dirty="0"/>
          </a:p>
          <a:p>
            <a:pPr marL="514350" indent="-514350">
              <a:buFont typeface="+mj-lt"/>
              <a:buAutoNum type="arabicPeriod"/>
            </a:pPr>
            <a:r>
              <a:rPr lang="en-US" dirty="0"/>
              <a:t>Synopsis of Friday Sermon (2 slides)</a:t>
            </a:r>
          </a:p>
          <a:p>
            <a:pPr marL="514350" indent="-514350">
              <a:buFont typeface="+mj-lt"/>
              <a:buAutoNum type="arabicPeriod"/>
            </a:pPr>
            <a:r>
              <a:rPr lang="en-US" dirty="0"/>
              <a:t>Scenario discussion and discussion questions (2 slides)</a:t>
            </a:r>
          </a:p>
          <a:p>
            <a:pPr marL="514350" indent="-514350">
              <a:buFont typeface="+mj-lt"/>
              <a:buAutoNum type="arabicPeriod"/>
            </a:pPr>
            <a:r>
              <a:rPr lang="en-US" dirty="0"/>
              <a:t>Guidance from Sermon to close the discussion (1 slide)</a:t>
            </a:r>
          </a:p>
          <a:p>
            <a:pPr marL="514350" indent="-514350">
              <a:buFont typeface="+mj-lt"/>
              <a:buAutoNum type="arabicPeriod"/>
            </a:pPr>
            <a:r>
              <a:rPr lang="en-US" dirty="0"/>
              <a:t>Take home message from the Sermon (1 slide)</a:t>
            </a:r>
          </a:p>
        </p:txBody>
      </p:sp>
    </p:spTree>
    <p:extLst>
      <p:ext uri="{BB962C8B-B14F-4D97-AF65-F5344CB8AC3E}">
        <p14:creationId xmlns:p14="http://schemas.microsoft.com/office/powerpoint/2010/main" val="1968215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3"/>
          <p:cNvSpPr txBox="1">
            <a:spLocks noGrp="1"/>
          </p:cNvSpPr>
          <p:nvPr>
            <p:ph type="title" idx="4294967295"/>
          </p:nvPr>
        </p:nvSpPr>
        <p:spPr>
          <a:xfrm>
            <a:off x="452985" y="2332092"/>
            <a:ext cx="8238030" cy="1882556"/>
          </a:xfrm>
          <a:prstGeom prst="rect">
            <a:avLst/>
          </a:prstGeom>
        </p:spPr>
        <p:txBody>
          <a:bodyPr>
            <a:normAutofit/>
          </a:bodyPr>
          <a:lstStyle/>
          <a:p>
            <a:pPr algn="ctr">
              <a:defRPr b="1">
                <a:latin typeface="+mj-lt"/>
                <a:ea typeface="+mj-ea"/>
                <a:cs typeface="+mj-cs"/>
                <a:sym typeface="Helvetica"/>
              </a:defRPr>
            </a:pPr>
            <a:r>
              <a:rPr lang="en-US" sz="2800" dirty="0">
                <a:latin typeface="+mn-lt"/>
              </a:rPr>
              <a:t>Bond of brotherhood with the Promised </a:t>
            </a:r>
            <a:r>
              <a:rPr lang="en-US" sz="2800" b="1" dirty="0">
                <a:latin typeface="+mn-lt"/>
              </a:rPr>
              <a:t>messiah (peace be on him)</a:t>
            </a:r>
            <a:br>
              <a:rPr sz="1800" dirty="0">
                <a:latin typeface="+mn-lt"/>
              </a:rPr>
            </a:br>
            <a:r>
              <a:rPr lang="en-US" sz="2000" dirty="0">
                <a:latin typeface="+mn-lt"/>
              </a:rPr>
              <a:t>Friday Sermon Fazal Mosque, London</a:t>
            </a:r>
            <a:r>
              <a:rPr sz="2000" dirty="0">
                <a:latin typeface="+mn-lt"/>
              </a:rPr>
              <a:t>: </a:t>
            </a:r>
            <a:r>
              <a:rPr lang="en-US" sz="2000" dirty="0">
                <a:latin typeface="+mn-lt"/>
              </a:rPr>
              <a:t>September 19</a:t>
            </a:r>
            <a:r>
              <a:rPr sz="2000" dirty="0">
                <a:latin typeface="+mn-lt"/>
              </a:rPr>
              <a:t>, 2003</a:t>
            </a:r>
          </a:p>
        </p:txBody>
      </p:sp>
      <p:sp>
        <p:nvSpPr>
          <p:cNvPr id="115" name="TextBox 2"/>
          <p:cNvSpPr txBox="1"/>
          <p:nvPr/>
        </p:nvSpPr>
        <p:spPr>
          <a:xfrm>
            <a:off x="3329305" y="342795"/>
            <a:ext cx="2550310"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b="1" dirty="0"/>
              <a:t>Friday Sermon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3"/>
          <p:cNvSpPr txBox="1">
            <a:spLocks noGrp="1"/>
          </p:cNvSpPr>
          <p:nvPr>
            <p:ph type="title" idx="4294967295"/>
          </p:nvPr>
        </p:nvSpPr>
        <p:spPr>
          <a:xfrm>
            <a:off x="526834" y="3779998"/>
            <a:ext cx="8256588" cy="2549525"/>
          </a:xfrm>
          <a:prstGeom prst="rect">
            <a:avLst/>
          </a:prstGeom>
        </p:spPr>
        <p:txBody>
          <a:bodyPr>
            <a:normAutofit/>
          </a:bodyPr>
          <a:lstStyle/>
          <a:p>
            <a:pPr algn="ctr" defTabSz="384047">
              <a:spcBef>
                <a:spcPts val="1000"/>
              </a:spcBef>
              <a:defRPr sz="2184" i="1">
                <a:latin typeface="Times Roman"/>
                <a:ea typeface="Times Roman"/>
                <a:cs typeface="Times Roman"/>
                <a:sym typeface="Times Roman"/>
              </a:defRPr>
            </a:pPr>
            <a:r>
              <a:rPr lang="en-US" sz="2400" i="1" dirty="0">
                <a:sym typeface="Times Roman"/>
              </a:rPr>
              <a:t>That he/she shall enter into a bond of brotherhood with this humble servant of God, pledging obedience to me in everything good for the sake of God, and remain faithful to it until the day of his/ her death. That he/she shall exert such a high devotion in the observance of this bond as is not to be found in any other worldly relationship and connection that demand devoted dutifulness. </a:t>
            </a:r>
            <a:br>
              <a:rPr lang="en-US" sz="2184" i="1" dirty="0">
                <a:sym typeface="Times Roman"/>
              </a:rPr>
            </a:br>
            <a:br>
              <a:rPr lang="en-US" sz="2184" i="1" dirty="0">
                <a:sym typeface="Times Roman"/>
              </a:rPr>
            </a:br>
            <a:endParaRPr sz="1008" i="0" dirty="0"/>
          </a:p>
        </p:txBody>
      </p:sp>
      <p:sp>
        <p:nvSpPr>
          <p:cNvPr id="118" name="TextBox 2"/>
          <p:cNvSpPr txBox="1"/>
          <p:nvPr/>
        </p:nvSpPr>
        <p:spPr>
          <a:xfrm>
            <a:off x="3414069" y="331699"/>
            <a:ext cx="428559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lang="en-US" b="1" dirty="0"/>
              <a:t>Tenth</a:t>
            </a:r>
            <a:r>
              <a:rPr b="1" dirty="0"/>
              <a:t> condition of </a:t>
            </a:r>
            <a:r>
              <a:rPr b="1" i="1" dirty="0" err="1"/>
              <a:t>Bai’at</a:t>
            </a:r>
            <a:endParaRPr b="1" i="1" dirty="0"/>
          </a:p>
        </p:txBody>
      </p:sp>
      <p:pic>
        <p:nvPicPr>
          <p:cNvPr id="2" name="Picture 1">
            <a:extLst>
              <a:ext uri="{FF2B5EF4-FFF2-40B4-BE49-F238E27FC236}">
                <a16:creationId xmlns:a16="http://schemas.microsoft.com/office/drawing/2014/main" id="{997089A9-1DFC-EE4D-BFE3-75FB4A7AD98E}"/>
              </a:ext>
            </a:extLst>
          </p:cNvPr>
          <p:cNvPicPr>
            <a:picLocks noChangeAspect="1"/>
          </p:cNvPicPr>
          <p:nvPr/>
        </p:nvPicPr>
        <p:blipFill>
          <a:blip r:embed="rId2"/>
          <a:stretch>
            <a:fillRect/>
          </a:stretch>
        </p:blipFill>
        <p:spPr>
          <a:xfrm>
            <a:off x="1149928" y="1313331"/>
            <a:ext cx="6788727" cy="2466667"/>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6"/>
          <p:cNvSpPr txBox="1"/>
          <p:nvPr/>
        </p:nvSpPr>
        <p:spPr>
          <a:xfrm>
            <a:off x="3349672" y="348308"/>
            <a:ext cx="408079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Synopsis of the Sermon</a:t>
            </a:r>
          </a:p>
        </p:txBody>
      </p:sp>
      <p:sp>
        <p:nvSpPr>
          <p:cNvPr id="134" name="Title 3"/>
          <p:cNvSpPr txBox="1"/>
          <p:nvPr/>
        </p:nvSpPr>
        <p:spPr>
          <a:xfrm>
            <a:off x="237699" y="1432794"/>
            <a:ext cx="8860582" cy="462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434340">
              <a:spcBef>
                <a:spcPts val="1100"/>
              </a:spcBef>
              <a:defRPr sz="1520">
                <a:latin typeface="Times Roman"/>
                <a:ea typeface="Times Roman"/>
                <a:cs typeface="Times Roman"/>
                <a:sym typeface="Times Roman"/>
              </a:defRPr>
            </a:pPr>
            <a:endParaRPr sz="1140" dirty="0"/>
          </a:p>
        </p:txBody>
      </p:sp>
      <p:pic>
        <p:nvPicPr>
          <p:cNvPr id="1032" name="Picture 8" descr="page112image3128270256">
            <a:extLst>
              <a:ext uri="{FF2B5EF4-FFF2-40B4-BE49-F238E27FC236}">
                <a16:creationId xmlns:a16="http://schemas.microsoft.com/office/drawing/2014/main" id="{0AE274DA-C9D4-C145-8E7B-B2E0B10E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18" y="1734702"/>
            <a:ext cx="1828800" cy="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13image3078409408">
            <a:extLst>
              <a:ext uri="{FF2B5EF4-FFF2-40B4-BE49-F238E27FC236}">
                <a16:creationId xmlns:a16="http://schemas.microsoft.com/office/drawing/2014/main" id="{55CE5470-55A2-F541-9AA8-07E4CB5D9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18" y="2268102"/>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34625C-5254-1947-99C6-861E028BBF40}"/>
              </a:ext>
            </a:extLst>
          </p:cNvPr>
          <p:cNvSpPr/>
          <p:nvPr/>
        </p:nvSpPr>
        <p:spPr>
          <a:xfrm>
            <a:off x="237699" y="1206848"/>
            <a:ext cx="8668602" cy="5663089"/>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But the relationship of love and brotherhood that is being established means much more than that. You are not merely establishing a bond of equals; instead, you are acknowledging that it is a command of Allah and His Messenger (</a:t>
            </a:r>
            <a:r>
              <a:rPr lang="en-US" dirty="0" err="1"/>
              <a:t>pbuh</a:t>
            </a:r>
            <a:r>
              <a:rPr lang="en-US" dirty="0"/>
              <a:t>) to accept the Messiah that was promised. Therefore, you are establishing this bond for the sake of Allah the Almighty. </a:t>
            </a:r>
          </a:p>
          <a:p>
            <a:pPr marL="285750" indent="-285750">
              <a:spcAft>
                <a:spcPts val="600"/>
              </a:spcAft>
              <a:buFont typeface="Arial" panose="020B0604020202020204" pitchFamily="34" charset="0"/>
              <a:buChar char="•"/>
            </a:pPr>
            <a:r>
              <a:rPr lang="en-US" dirty="0"/>
              <a:t>Here it must be understood that this, instead, is the bond of a slave and servant. Indeed, it should be even more than that. You have to be obedient without any grumbling. </a:t>
            </a:r>
          </a:p>
          <a:p>
            <a:pPr marL="285750" indent="-285750">
              <a:spcAft>
                <a:spcPts val="600"/>
              </a:spcAft>
              <a:buFont typeface="Arial" panose="020B0604020202020204" pitchFamily="34" charset="0"/>
              <a:buChar char="•"/>
            </a:pPr>
            <a:r>
              <a:rPr lang="en-US" dirty="0"/>
              <a:t>When you have taken the </a:t>
            </a:r>
            <a:r>
              <a:rPr lang="en-US" i="1" dirty="0" err="1"/>
              <a:t>bai‘at</a:t>
            </a:r>
            <a:r>
              <a:rPr lang="en-US" i="1" dirty="0"/>
              <a:t> </a:t>
            </a:r>
            <a:r>
              <a:rPr lang="en-US" dirty="0"/>
              <a:t>and have entered the organization of the </a:t>
            </a:r>
            <a:r>
              <a:rPr lang="en-US" dirty="0" err="1"/>
              <a:t>Jama‘at</a:t>
            </a:r>
            <a:r>
              <a:rPr lang="en-US" dirty="0"/>
              <a:t> of the Promised Messiah (peace be on him), you have given everything of yours’s to the Promised Messiah (peace be on him). Since the system of </a:t>
            </a:r>
            <a:r>
              <a:rPr lang="en-US" i="1" dirty="0"/>
              <a:t>Khilafat </a:t>
            </a:r>
            <a:r>
              <a:rPr lang="en-US" dirty="0"/>
              <a:t>exists after him, you have to follow the decisions and the instructions of the </a:t>
            </a:r>
            <a:r>
              <a:rPr lang="en-US" i="1" dirty="0"/>
              <a:t>Khalifah </a:t>
            </a:r>
            <a:r>
              <a:rPr lang="en-US" dirty="0"/>
              <a:t>of the time. </a:t>
            </a:r>
          </a:p>
          <a:p>
            <a:pPr marL="285750" indent="-285750">
              <a:spcAft>
                <a:spcPts val="600"/>
              </a:spcAft>
              <a:buFont typeface="Arial" panose="020B0604020202020204" pitchFamily="34" charset="0"/>
              <a:buChar char="•"/>
            </a:pPr>
            <a:r>
              <a:rPr lang="en-US" dirty="0"/>
              <a:t> In this tenth condition of </a:t>
            </a:r>
            <a:r>
              <a:rPr lang="en-US" i="1" dirty="0" err="1"/>
              <a:t>Bai‘at</a:t>
            </a:r>
            <a:r>
              <a:rPr lang="en-US" dirty="0"/>
              <a:t>, the Promised Messiah (peace be on him) has placed great emphasis on having such a strong bond with him that there should be nothing like it in any other relationship of this world. The only reason for this emphasis is, strictly speaking, his sympathy for us. Because the true Islam can be found only and only by accepting him, if we want to save ourselves from drowning, then we have to get on the ark of the Promised Messiah (peace be on him).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6"/>
          <p:cNvSpPr txBox="1"/>
          <p:nvPr/>
        </p:nvSpPr>
        <p:spPr>
          <a:xfrm>
            <a:off x="3435927" y="358148"/>
            <a:ext cx="352275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 Scenario </a:t>
            </a:r>
          </a:p>
        </p:txBody>
      </p:sp>
      <p:pic>
        <p:nvPicPr>
          <p:cNvPr id="142" name="January meeting Scenario.pdf" descr="January meeting Scenario.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55320" y="-4696124"/>
            <a:ext cx="5299366" cy="6858002"/>
          </a:xfrm>
          <a:prstGeom prst="rect">
            <a:avLst/>
          </a:prstGeom>
          <a:ln w="12700">
            <a:miter lim="400000"/>
          </a:ln>
        </p:spPr>
      </p:pic>
      <p:pic>
        <p:nvPicPr>
          <p:cNvPr id="3076" name="Picture 4" descr="page141image371185360">
            <a:extLst>
              <a:ext uri="{FF2B5EF4-FFF2-40B4-BE49-F238E27FC236}">
                <a16:creationId xmlns:a16="http://schemas.microsoft.com/office/drawing/2014/main" id="{74FD2469-25E4-CA47-8109-52DE650EF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97" y="205551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E86D56F-8BE2-D44C-8A5D-DF9345B461DE}"/>
              </a:ext>
            </a:extLst>
          </p:cNvPr>
          <p:cNvSpPr>
            <a:spLocks noGrp="1"/>
          </p:cNvSpPr>
          <p:nvPr>
            <p:ph type="body" sz="half" idx="1"/>
          </p:nvPr>
        </p:nvSpPr>
        <p:spPr>
          <a:xfrm>
            <a:off x="232196" y="1861966"/>
            <a:ext cx="4416003" cy="2419089"/>
          </a:xfrm>
        </p:spPr>
        <p:txBody>
          <a:bodyPr>
            <a:noAutofit/>
          </a:bodyPr>
          <a:lstStyle/>
          <a:p>
            <a:pPr marL="0" indent="0">
              <a:buNone/>
            </a:pPr>
            <a:r>
              <a:rPr lang="en-US" sz="2000" dirty="0">
                <a:latin typeface="Helvetica" pitchFamily="2" charset="0"/>
              </a:rPr>
              <a:t>After Ansar monthly meeting, </a:t>
            </a:r>
            <a:r>
              <a:rPr lang="en-US" sz="2000" dirty="0" err="1">
                <a:latin typeface="Helvetica" pitchFamily="2" charset="0"/>
              </a:rPr>
              <a:t>Zai’m</a:t>
            </a:r>
            <a:r>
              <a:rPr lang="en-US" sz="2000" dirty="0">
                <a:latin typeface="Helvetica" pitchFamily="2" charset="0"/>
              </a:rPr>
              <a:t> sahib asked members if Zuhr/</a:t>
            </a:r>
            <a:r>
              <a:rPr lang="en-US" sz="2000" dirty="0" err="1">
                <a:latin typeface="Helvetica" pitchFamily="2" charset="0"/>
              </a:rPr>
              <a:t>Asr</a:t>
            </a:r>
            <a:r>
              <a:rPr lang="en-US" sz="2000" dirty="0">
                <a:latin typeface="Helvetica" pitchFamily="2" charset="0"/>
              </a:rPr>
              <a:t> Salat be combined or should they offer Zuhr only. Nasir ‘A’ suggested to combine as days are getting shorter. Nasir ‘B’ got upset and said Salat should be offered on time and separately. </a:t>
            </a:r>
          </a:p>
        </p:txBody>
      </p:sp>
      <p:pic>
        <p:nvPicPr>
          <p:cNvPr id="2" name="Picture 1">
            <a:extLst>
              <a:ext uri="{FF2B5EF4-FFF2-40B4-BE49-F238E27FC236}">
                <a16:creationId xmlns:a16="http://schemas.microsoft.com/office/drawing/2014/main" id="{4608736D-2B95-F74D-80E4-A95CBF763B8C}"/>
              </a:ext>
            </a:extLst>
          </p:cNvPr>
          <p:cNvPicPr>
            <a:picLocks noChangeAspect="1"/>
          </p:cNvPicPr>
          <p:nvPr/>
        </p:nvPicPr>
        <p:blipFill>
          <a:blip r:embed="rId4"/>
          <a:stretch>
            <a:fillRect/>
          </a:stretch>
        </p:blipFill>
        <p:spPr>
          <a:xfrm>
            <a:off x="4873205" y="1644160"/>
            <a:ext cx="3875363" cy="2823614"/>
          </a:xfrm>
          <a:prstGeom prst="rect">
            <a:avLst/>
          </a:prstGeom>
        </p:spPr>
      </p:pic>
      <p:sp>
        <p:nvSpPr>
          <p:cNvPr id="3" name="TextBox 2">
            <a:extLst>
              <a:ext uri="{FF2B5EF4-FFF2-40B4-BE49-F238E27FC236}">
                <a16:creationId xmlns:a16="http://schemas.microsoft.com/office/drawing/2014/main" id="{88F62227-9EDE-EA44-9ACD-16092470A9F3}"/>
              </a:ext>
            </a:extLst>
          </p:cNvPr>
          <p:cNvSpPr txBox="1"/>
          <p:nvPr/>
        </p:nvSpPr>
        <p:spPr>
          <a:xfrm>
            <a:off x="232197" y="4750646"/>
            <a:ext cx="8332932" cy="1107996"/>
          </a:xfrm>
          <a:prstGeom prst="rect">
            <a:avLst/>
          </a:prstGeom>
        </p:spPr>
        <p:txBody>
          <a:bodyPr vert="horz" lIns="91440" tIns="45720" rIns="91440" bIns="45720" rtlCol="0">
            <a:noAutofit/>
          </a:bodyPr>
          <a:lstStyle>
            <a:lvl1pPr indent="0" defTabSz="685800">
              <a:lnSpc>
                <a:spcPct val="90000"/>
              </a:lnSpc>
              <a:spcBef>
                <a:spcPts val="600"/>
              </a:spcBef>
              <a:buFont typeface="Arial" panose="020B0604020202020204" pitchFamily="34" charset="0"/>
              <a:buNone/>
              <a:defRPr sz="2000">
                <a:latin typeface="Helvetica" pitchFamily="2" charset="0"/>
              </a:defRPr>
            </a:lvl1pPr>
            <a:lvl2pPr marL="790575" indent="-333375" defTabSz="685800">
              <a:lnSpc>
                <a:spcPct val="90000"/>
              </a:lnSpc>
              <a:spcBef>
                <a:spcPts val="600"/>
              </a:spcBef>
              <a:buFont typeface="Arial" panose="020B0604020202020204" pitchFamily="34" charset="0"/>
              <a:buChar char="•"/>
              <a:defRPr sz="2800"/>
            </a:lvl2pPr>
            <a:lvl3pPr marL="1234438" indent="-320038" defTabSz="685800">
              <a:lnSpc>
                <a:spcPct val="90000"/>
              </a:lnSpc>
              <a:spcBef>
                <a:spcPts val="600"/>
              </a:spcBef>
              <a:buFont typeface="Arial" panose="020B0604020202020204" pitchFamily="34" charset="0"/>
              <a:buChar char="•"/>
              <a:defRPr sz="2800"/>
            </a:lvl3pPr>
            <a:lvl4pPr marL="1727200" indent="-355600" defTabSz="685800">
              <a:lnSpc>
                <a:spcPct val="90000"/>
              </a:lnSpc>
              <a:spcBef>
                <a:spcPts val="600"/>
              </a:spcBef>
              <a:buFont typeface="Arial" panose="020B0604020202020204" pitchFamily="34" charset="0"/>
              <a:buChar char="•"/>
              <a:defRPr sz="2800"/>
            </a:lvl4pPr>
            <a:lvl5pPr marL="2184400" indent="-355600" defTabSz="685800">
              <a:lnSpc>
                <a:spcPct val="90000"/>
              </a:lnSpc>
              <a:spcBef>
                <a:spcPts val="600"/>
              </a:spcBef>
              <a:buFont typeface="Arial" panose="020B0604020202020204" pitchFamily="34" charset="0"/>
              <a:buChar char="•"/>
              <a:defRPr sz="2800"/>
            </a:lvl5pPr>
            <a:lvl6pPr marL="1885950" indent="-171450" defTabSz="685800">
              <a:lnSpc>
                <a:spcPct val="90000"/>
              </a:lnSpc>
              <a:spcBef>
                <a:spcPts val="375"/>
              </a:spcBef>
              <a:buFont typeface="Arial" panose="020B0604020202020204" pitchFamily="34" charset="0"/>
              <a:buChar char="•"/>
              <a:defRPr sz="135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r>
              <a:rPr lang="en-US" dirty="0"/>
              <a:t>Pointing to Nasir ‘A’ he said that you probably don’t even offer Salat on time at home and now you are asking for disrupting our Salat. Nasir ‘A’ got very upset and a loud argument erupted in the Masjid.</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6"/>
          <p:cNvSpPr txBox="1"/>
          <p:nvPr/>
        </p:nvSpPr>
        <p:spPr>
          <a:xfrm>
            <a:off x="3408919" y="374332"/>
            <a:ext cx="187486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385124" y="2186821"/>
            <a:ext cx="8373751" cy="293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In your opinion, who was responsible for this unfortunate incident. Nasir ‘A’, Nasir ‘B’ or the </a:t>
            </a:r>
            <a:r>
              <a:rPr lang="en-US" sz="2400" dirty="0" err="1">
                <a:latin typeface="Helvetica" pitchFamily="2" charset="0"/>
              </a:rPr>
              <a:t>Za’im</a:t>
            </a:r>
            <a:r>
              <a:rPr lang="en-US" sz="2400" dirty="0">
                <a:latin typeface="Helvetica" pitchFamily="2" charset="0"/>
              </a:rPr>
              <a:t>?</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How could this have been avoided?</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What quality was missing in the two </a:t>
            </a:r>
            <a:r>
              <a:rPr lang="en-US" sz="2400" dirty="0" err="1">
                <a:latin typeface="Helvetica" pitchFamily="2" charset="0"/>
              </a:rPr>
              <a:t>Nasirs</a:t>
            </a:r>
            <a:r>
              <a:rPr lang="en-US" sz="2400" dirty="0">
                <a:latin typeface="Helvetica" pitchFamily="2" charset="0"/>
              </a:rPr>
              <a:t>?</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sz="2400" dirty="0">
                <a:latin typeface="Helvetica" pitchFamily="2" charset="0"/>
              </a:rPr>
              <a:t>Any other observations?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6"/>
          <p:cNvSpPr txBox="1"/>
          <p:nvPr/>
        </p:nvSpPr>
        <p:spPr>
          <a:xfrm>
            <a:off x="3378757" y="404571"/>
            <a:ext cx="468794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Guidance from </a:t>
            </a:r>
            <a:r>
              <a:rPr lang="en-US" b="1" dirty="0"/>
              <a:t>the </a:t>
            </a:r>
            <a:r>
              <a:rPr b="1" dirty="0"/>
              <a:t>Sermon</a:t>
            </a:r>
          </a:p>
        </p:txBody>
      </p:sp>
      <p:sp>
        <p:nvSpPr>
          <p:cNvPr id="148" name="TextBox 1"/>
          <p:cNvSpPr txBox="1"/>
          <p:nvPr/>
        </p:nvSpPr>
        <p:spPr>
          <a:xfrm>
            <a:off x="307861" y="5109492"/>
            <a:ext cx="8690482"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000" b="1">
                <a:latin typeface="+mj-lt"/>
                <a:ea typeface="+mj-ea"/>
                <a:cs typeface="+mj-cs"/>
                <a:sym typeface="Helvetica"/>
              </a:defRPr>
            </a:pPr>
            <a:r>
              <a:rPr lang="en-US" dirty="0">
                <a:latin typeface="Helvetica" pitchFamily="2" charset="0"/>
                <a:cs typeface="Calibri" panose="020F0502020204030204" pitchFamily="34" charset="0"/>
              </a:rPr>
              <a:t>Bottom line is that, </a:t>
            </a:r>
            <a:r>
              <a:rPr lang="en-US" dirty="0">
                <a:latin typeface="Helvetica" pitchFamily="2" charset="0"/>
              </a:rPr>
              <a:t>In this case both Nasir brothers lacked patience and tolerance.  They could easily have figured this out without an argument. </a:t>
            </a:r>
            <a:endParaRPr dirty="0">
              <a:latin typeface="Helvetica" pitchFamily="2" charset="0"/>
            </a:endParaRPr>
          </a:p>
        </p:txBody>
      </p:sp>
      <p:sp>
        <p:nvSpPr>
          <p:cNvPr id="149" name="Hadrat Abu Hurairahra has related that the Holy Prophetsa said, ‘Allah will have mercy on a man who gets up at night for his [voluntary] Prayer and awakens his wife for the same purpose, and if she hesitates he sprinkles water over her face to wake her u"/>
          <p:cNvSpPr txBox="1"/>
          <p:nvPr/>
        </p:nvSpPr>
        <p:spPr>
          <a:xfrm>
            <a:off x="70882" y="3044439"/>
            <a:ext cx="102657"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Bef>
                <a:spcPts val="1200"/>
              </a:spcBef>
              <a:defRPr sz="2200">
                <a:latin typeface="Times Roman"/>
                <a:ea typeface="Times Roman"/>
                <a:cs typeface="Times Roman"/>
                <a:sym typeface="Times Roman"/>
              </a:defRPr>
            </a:pPr>
            <a:endParaRPr dirty="0"/>
          </a:p>
        </p:txBody>
      </p:sp>
      <p:pic>
        <p:nvPicPr>
          <p:cNvPr id="2052" name="Picture 4" descr="page130image375459216">
            <a:extLst>
              <a:ext uri="{FF2B5EF4-FFF2-40B4-BE49-F238E27FC236}">
                <a16:creationId xmlns:a16="http://schemas.microsoft.com/office/drawing/2014/main" id="{5884C2FE-6815-CD4C-8F9C-AB8A42153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53" y="235784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92A0720-55E6-974A-8D77-1BB4ED2F6BA6}"/>
              </a:ext>
            </a:extLst>
          </p:cNvPr>
          <p:cNvSpPr/>
          <p:nvPr/>
        </p:nvSpPr>
        <p:spPr>
          <a:xfrm>
            <a:off x="173539" y="1320890"/>
            <a:ext cx="8824804" cy="3724096"/>
          </a:xfrm>
          <a:prstGeom prst="rect">
            <a:avLst/>
          </a:prstGeom>
        </p:spPr>
        <p:txBody>
          <a:bodyPr wrap="square">
            <a:spAutoFit/>
          </a:bodyPr>
          <a:lstStyle/>
          <a:p>
            <a:r>
              <a:rPr lang="en-US" dirty="0">
                <a:latin typeface="Helvetica" pitchFamily="2" charset="0"/>
              </a:rPr>
              <a:t>“Evil also develops from direct confrontations, fights and abuses. That also creates discord. The Promised Messiah (peace be on him) tells us: if you are connected to me and you claim submission to me, then shun everything of mischief and evil. You should have such patience and tolerance that even if someone abuses</a:t>
            </a:r>
            <a:r>
              <a:rPr lang="en-US" sz="2000" dirty="0">
                <a:latin typeface="Helvetica" pitchFamily="2" charset="0"/>
              </a:rPr>
              <a:t> </a:t>
            </a:r>
            <a:r>
              <a:rPr lang="en-US" dirty="0">
                <a:latin typeface="Helvetica" pitchFamily="2" charset="0"/>
              </a:rPr>
              <a:t>you, you should show restraint. The door of salvation will open for you when you act upon this teaching. You will join those who have achieved nearness to Allah. There should be no confrontation in any matter. Even being in the right, be humble like one who is in the wrong. No matter what the other person has said, deal with that person with love, affection and sincerity. Your tongue should be so pure, your language so sweet, and good morals so overflowing that people should be attracted towards you. Everyone should realize that you are an Ahmadi. Nothing less than the highest moral values can be expected of you. In short, your high morals will attract others and will become a source for drawing their attention”. </a:t>
            </a:r>
            <a:endParaRPr lang="en-US" sz="2000" dirty="0">
              <a:latin typeface="Helvetica" pitchFamily="2"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6"/>
          <p:cNvSpPr txBox="1"/>
          <p:nvPr/>
        </p:nvSpPr>
        <p:spPr>
          <a:xfrm>
            <a:off x="3363139" y="389294"/>
            <a:ext cx="404193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Take </a:t>
            </a:r>
            <a:r>
              <a:rPr lang="en-US" b="1" dirty="0"/>
              <a:t>"</a:t>
            </a:r>
            <a:r>
              <a:rPr b="1" dirty="0"/>
              <a:t>home</a:t>
            </a:r>
            <a:r>
              <a:rPr lang="en-US" b="1" dirty="0"/>
              <a:t>"</a:t>
            </a:r>
            <a:r>
              <a:rPr b="1" dirty="0"/>
              <a:t> message?</a:t>
            </a:r>
          </a:p>
        </p:txBody>
      </p:sp>
      <p:sp>
        <p:nvSpPr>
          <p:cNvPr id="152" name="TextBox 3"/>
          <p:cNvSpPr txBox="1"/>
          <p:nvPr/>
        </p:nvSpPr>
        <p:spPr>
          <a:xfrm>
            <a:off x="444604" y="1978959"/>
            <a:ext cx="8127046" cy="2431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a:pPr>
            <a:r>
              <a:rPr dirty="0"/>
              <a:t>Pick one of the following topics from this Friday sermon to discuss with children/family during casual discussion:</a:t>
            </a:r>
          </a:p>
          <a:p>
            <a:pPr>
              <a:defRPr sz="1200"/>
            </a:pPr>
            <a:endParaRPr dirty="0"/>
          </a:p>
          <a:p>
            <a:pPr marL="800100" lvl="1" indent="-342900">
              <a:buSzPct val="100000"/>
              <a:buFont typeface="Arial"/>
              <a:buChar char="•"/>
              <a:defRPr sz="2300"/>
            </a:pPr>
            <a:r>
              <a:rPr lang="en-US" dirty="0"/>
              <a:t>As a family, discuss how can we assess our love of the Promised Messiah (peace be on him).</a:t>
            </a:r>
          </a:p>
          <a:p>
            <a:pPr marL="800100" lvl="1" indent="-342900">
              <a:buSzPct val="100000"/>
              <a:buFont typeface="Arial"/>
              <a:buChar char="•"/>
              <a:defRPr sz="2300"/>
            </a:pPr>
            <a:r>
              <a:rPr lang="en-US" dirty="0"/>
              <a:t>Review all ten conditions of </a:t>
            </a:r>
            <a:r>
              <a:rPr lang="en-US" dirty="0" err="1"/>
              <a:t>Bai’at</a:t>
            </a:r>
            <a:r>
              <a:rPr lang="en-US" dirty="0"/>
              <a:t> and pledge that you and your family will do level best to abide by all of them.</a:t>
            </a:r>
          </a:p>
        </p:txBody>
      </p:sp>
      <p:sp>
        <p:nvSpPr>
          <p:cNvPr id="153" name="TextBox 6"/>
          <p:cNvSpPr txBox="1"/>
          <p:nvPr/>
        </p:nvSpPr>
        <p:spPr>
          <a:xfrm>
            <a:off x="279083" y="5158926"/>
            <a:ext cx="8024622"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solidFill>
                  <a:srgbClr val="FF0000"/>
                </a:solidFill>
                <a:latin typeface="+mj-lt"/>
                <a:ea typeface="+mj-ea"/>
                <a:cs typeface="+mj-cs"/>
                <a:sym typeface="Helvetica"/>
              </a:defRPr>
            </a:pPr>
            <a:r>
              <a:t>Tips to engage youth in conversation: </a:t>
            </a:r>
            <a:r>
              <a:rPr>
                <a:solidFill>
                  <a:srgbClr val="000000"/>
                </a:solidFill>
              </a:rPr>
              <a:t>(1) Give them more talking time, and (2) use examples from Huzur’s </a:t>
            </a:r>
            <a:r>
              <a:rPr sz="1700">
                <a:solidFill>
                  <a:srgbClr val="000000"/>
                </a:solidFill>
              </a:rPr>
              <a:t>(may Allah be his helper)</a:t>
            </a:r>
            <a:r>
              <a:rPr>
                <a:solidFill>
                  <a:srgbClr val="000000"/>
                </a:solidFill>
              </a:rPr>
              <a:t> sermon to make a point.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12475" y="2230582"/>
            <a:ext cx="4555915" cy="3172691"/>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7" y="369950"/>
            <a:ext cx="5562603"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3200">
                <a:solidFill>
                  <a:srgbClr val="FFFFFF"/>
                </a:solidFill>
              </a:defRPr>
            </a:lvl1pPr>
          </a:lstStyle>
          <a:p>
            <a:r>
              <a:rPr lang="en-US" b="1" dirty="0"/>
              <a:t>Mental and Physical health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38018" y="2102236"/>
            <a:ext cx="3942493" cy="3785652"/>
          </a:xfrm>
          <a:prstGeom prst="rect">
            <a:avLst/>
          </a:prstGeom>
        </p:spPr>
        <p:txBody>
          <a:bodyPr wrap="square">
            <a:spAutoFit/>
          </a:bodyPr>
          <a:lstStyle/>
          <a:p>
            <a:r>
              <a:rPr lang="en-US" sz="2400" b="1" dirty="0"/>
              <a:t>Suggested Time = 15 mins</a:t>
            </a:r>
          </a:p>
          <a:p>
            <a:endParaRPr lang="en-US" sz="2400" b="1" dirty="0"/>
          </a:p>
          <a:p>
            <a:r>
              <a:rPr lang="en-US" sz="2400" b="1" dirty="0"/>
              <a:t>It contains questions of </a:t>
            </a:r>
          </a:p>
          <a:p>
            <a:r>
              <a:rPr lang="en-US" sz="2400" b="1" dirty="0"/>
              <a:t>general knowledge and/or </a:t>
            </a:r>
          </a:p>
          <a:p>
            <a:r>
              <a:rPr lang="en-US" sz="2400" b="1" dirty="0"/>
              <a:t>religious knowledge </a:t>
            </a:r>
          </a:p>
          <a:p>
            <a:r>
              <a:rPr lang="en-US" sz="2400" b="1" dirty="0"/>
              <a:t>followed by their answers.</a:t>
            </a:r>
          </a:p>
          <a:p>
            <a:r>
              <a:rPr lang="en-US" sz="2400" b="1" dirty="0"/>
              <a:t>A thought-provoking video and a physical health segment</a:t>
            </a:r>
          </a:p>
          <a:p>
            <a:endParaRPr lang="en-US" sz="2400" b="1" dirty="0"/>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8457" y="1986337"/>
            <a:ext cx="4555915" cy="3416936"/>
          </a:xfrm>
          <a:prstGeom prst="rect">
            <a:avLst/>
          </a:prstGeom>
        </p:spPr>
      </p:pic>
    </p:spTree>
    <p:extLst>
      <p:ext uri="{BB962C8B-B14F-4D97-AF65-F5344CB8AC3E}">
        <p14:creationId xmlns:p14="http://schemas.microsoft.com/office/powerpoint/2010/main" val="3640691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633281"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Mental Health</a:t>
            </a:r>
            <a:endParaRPr b="1" dirty="0"/>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2"/>
          <a:stretch>
            <a:fillRect/>
          </a:stretch>
        </p:blipFill>
        <p:spPr>
          <a:xfrm>
            <a:off x="1532042" y="1413163"/>
            <a:ext cx="6089694" cy="4281055"/>
          </a:xfrm>
          <a:prstGeom prst="rect">
            <a:avLst/>
          </a:prstGeom>
        </p:spPr>
      </p:pic>
    </p:spTree>
    <p:extLst>
      <p:ext uri="{BB962C8B-B14F-4D97-AF65-F5344CB8AC3E}">
        <p14:creationId xmlns:p14="http://schemas.microsoft.com/office/powerpoint/2010/main" val="95483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3656955" y="367134"/>
            <a:ext cx="2608932" cy="606642"/>
          </a:xfrm>
          <a:prstGeom prst="rect">
            <a:avLst/>
          </a:prstGeom>
        </p:spPr>
        <p:txBody>
          <a:bodyPr/>
          <a:lstStyle>
            <a:lvl1pPr>
              <a:defRPr sz="3200" b="1">
                <a:solidFill>
                  <a:srgbClr val="FFFFFF"/>
                </a:solidFill>
                <a:latin typeface="+mj-lt"/>
                <a:ea typeface="+mj-ea"/>
                <a:cs typeface="+mj-cs"/>
                <a:sym typeface="Helvetica"/>
              </a:defRPr>
            </a:lvl1pPr>
          </a:lstStyle>
          <a:p>
            <a:r>
              <a:rPr dirty="0">
                <a:latin typeface="+mn-lt"/>
              </a:rPr>
              <a:t>Agenda</a:t>
            </a:r>
          </a:p>
        </p:txBody>
      </p:sp>
      <p:sp>
        <p:nvSpPr>
          <p:cNvPr id="99" name="Content Placeholder 2"/>
          <p:cNvSpPr txBox="1"/>
          <p:nvPr/>
        </p:nvSpPr>
        <p:spPr>
          <a:xfrm>
            <a:off x="490636" y="1714880"/>
            <a:ext cx="8306923" cy="45335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85000" lnSpcReduction="20000"/>
          </a:bodyPr>
          <a:lstStyle/>
          <a:p>
            <a:pPr marL="332613" indent="-332613" defTabSz="443483">
              <a:lnSpc>
                <a:spcPct val="80000"/>
              </a:lnSpc>
              <a:spcBef>
                <a:spcPts val="400"/>
              </a:spcBef>
              <a:spcAft>
                <a:spcPts val="600"/>
              </a:spcAft>
              <a:buSzPct val="100000"/>
              <a:buFont typeface="Arial"/>
              <a:buChar char="•"/>
              <a:defRPr sz="1900"/>
            </a:pPr>
            <a:r>
              <a:rPr sz="2400" dirty="0"/>
              <a:t>Recitation of the Holy Quran 		</a:t>
            </a:r>
          </a:p>
          <a:p>
            <a:pPr marL="332613" indent="-332613" defTabSz="443483">
              <a:lnSpc>
                <a:spcPct val="80000"/>
              </a:lnSpc>
              <a:spcBef>
                <a:spcPts val="400"/>
              </a:spcBef>
              <a:spcAft>
                <a:spcPts val="600"/>
              </a:spcAft>
              <a:buSzPct val="100000"/>
              <a:buFont typeface="Arial"/>
              <a:buChar char="•"/>
              <a:defRPr sz="1900"/>
            </a:pPr>
            <a:r>
              <a:rPr sz="2400" dirty="0"/>
              <a:t>Pledge</a:t>
            </a:r>
          </a:p>
          <a:p>
            <a:pPr marL="332613" indent="-332613" defTabSz="443483">
              <a:lnSpc>
                <a:spcPct val="80000"/>
              </a:lnSpc>
              <a:spcBef>
                <a:spcPts val="400"/>
              </a:spcBef>
              <a:spcAft>
                <a:spcPts val="600"/>
              </a:spcAft>
              <a:buSzPct val="100000"/>
              <a:buFont typeface="Arial"/>
              <a:buChar char="•"/>
              <a:defRPr sz="1900"/>
            </a:pPr>
            <a:r>
              <a:rPr sz="2400" dirty="0"/>
              <a:t>Salat page</a:t>
            </a:r>
            <a:endParaRPr lang="en-US" sz="2400" dirty="0"/>
          </a:p>
          <a:p>
            <a:pPr marL="332613" indent="-332613" defTabSz="443483">
              <a:lnSpc>
                <a:spcPct val="80000"/>
              </a:lnSpc>
              <a:spcBef>
                <a:spcPts val="400"/>
              </a:spcBef>
              <a:spcAft>
                <a:spcPts val="600"/>
              </a:spcAft>
              <a:buSzPct val="100000"/>
              <a:buFont typeface="Arial"/>
              <a:buChar char="•"/>
              <a:defRPr sz="1900"/>
            </a:pPr>
            <a:r>
              <a:rPr lang="en-US" sz="2400" dirty="0"/>
              <a:t>The Holy Quran segment (10 min)</a:t>
            </a:r>
          </a:p>
          <a:p>
            <a:pPr lvl="3" defTabSz="443483">
              <a:lnSpc>
                <a:spcPct val="80000"/>
              </a:lnSpc>
              <a:spcBef>
                <a:spcPts val="400"/>
              </a:spcBef>
              <a:spcAft>
                <a:spcPts val="600"/>
              </a:spcAft>
              <a:buSzPct val="100000"/>
              <a:defRPr sz="1900"/>
            </a:pPr>
            <a:r>
              <a:rPr lang="en-US" sz="1900" dirty="0"/>
              <a:t>        - Selected verses</a:t>
            </a:r>
          </a:p>
          <a:p>
            <a:pPr lvl="3" defTabSz="443483">
              <a:lnSpc>
                <a:spcPct val="80000"/>
              </a:lnSpc>
              <a:spcBef>
                <a:spcPts val="400"/>
              </a:spcBef>
              <a:spcAft>
                <a:spcPts val="600"/>
              </a:spcAft>
              <a:buSzPct val="100000"/>
              <a:defRPr sz="1900"/>
            </a:pPr>
            <a:r>
              <a:rPr lang="en-US" sz="1900" dirty="0"/>
              <a:t>        - Questions and comments</a:t>
            </a:r>
          </a:p>
          <a:p>
            <a:pPr marL="332613" indent="-332613" defTabSz="443483">
              <a:lnSpc>
                <a:spcPct val="80000"/>
              </a:lnSpc>
              <a:spcBef>
                <a:spcPts val="400"/>
              </a:spcBef>
              <a:spcAft>
                <a:spcPts val="600"/>
              </a:spcAft>
              <a:buSzPct val="100000"/>
              <a:buFont typeface="Arial"/>
              <a:buChar char="•"/>
              <a:defRPr sz="1900"/>
            </a:pPr>
            <a:r>
              <a:rPr lang="en-US" sz="2400" dirty="0"/>
              <a:t>Friday Sermon segment (20 min)</a:t>
            </a:r>
          </a:p>
          <a:p>
            <a:pPr defTabSz="443483">
              <a:lnSpc>
                <a:spcPct val="80000"/>
              </a:lnSpc>
              <a:spcBef>
                <a:spcPts val="400"/>
              </a:spcBef>
              <a:spcAft>
                <a:spcPts val="600"/>
              </a:spcAft>
              <a:buSzPct val="100000"/>
              <a:defRPr sz="1900"/>
            </a:pPr>
            <a:r>
              <a:rPr lang="en-US" sz="1900" dirty="0"/>
              <a:t>        -Sermon synopsis</a:t>
            </a:r>
          </a:p>
          <a:p>
            <a:pPr defTabSz="443483">
              <a:lnSpc>
                <a:spcPct val="80000"/>
              </a:lnSpc>
              <a:spcBef>
                <a:spcPts val="400"/>
              </a:spcBef>
              <a:spcAft>
                <a:spcPts val="600"/>
              </a:spcAft>
              <a:buSzPct val="100000"/>
              <a:defRPr sz="1900"/>
            </a:pPr>
            <a:r>
              <a:rPr lang="en-US" sz="1900" dirty="0"/>
              <a:t>        -Discussion scenario and guidance from sermon</a:t>
            </a:r>
          </a:p>
          <a:p>
            <a:pPr defTabSz="443483">
              <a:lnSpc>
                <a:spcPct val="80000"/>
              </a:lnSpc>
              <a:spcBef>
                <a:spcPts val="400"/>
              </a:spcBef>
              <a:spcAft>
                <a:spcPts val="600"/>
              </a:spcAft>
              <a:buSzPct val="100000"/>
              <a:defRPr sz="1900"/>
            </a:pPr>
            <a:r>
              <a:rPr lang="en-US" sz="1900" dirty="0"/>
              <a:t>        -Take home message</a:t>
            </a:r>
            <a:endParaRPr sz="1900" dirty="0"/>
          </a:p>
          <a:p>
            <a:pPr marL="332613" indent="-332613" defTabSz="443483">
              <a:lnSpc>
                <a:spcPct val="80000"/>
              </a:lnSpc>
              <a:spcBef>
                <a:spcPts val="400"/>
              </a:spcBef>
              <a:spcAft>
                <a:spcPts val="600"/>
              </a:spcAft>
              <a:buSzPct val="100000"/>
              <a:buFont typeface="Arial"/>
              <a:buChar char="•"/>
              <a:defRPr sz="1900"/>
            </a:pPr>
            <a:r>
              <a:rPr lang="en-US" sz="2400" dirty="0"/>
              <a:t>Mental and physical health segment (15 min)</a:t>
            </a:r>
            <a:endParaRPr sz="2400" dirty="0"/>
          </a:p>
          <a:p>
            <a:pPr marL="332613" indent="-332613" defTabSz="443483">
              <a:lnSpc>
                <a:spcPct val="80000"/>
              </a:lnSpc>
              <a:spcBef>
                <a:spcPts val="400"/>
              </a:spcBef>
              <a:spcAft>
                <a:spcPts val="600"/>
              </a:spcAft>
              <a:buSzPct val="100000"/>
              <a:buFont typeface="Arial"/>
              <a:buChar char="•"/>
              <a:defRPr sz="1900"/>
            </a:pPr>
            <a:r>
              <a:rPr sz="2400" dirty="0"/>
              <a:t>Open slot for local topics</a:t>
            </a:r>
          </a:p>
          <a:p>
            <a:pPr marL="332613" indent="-332613" defTabSz="443483">
              <a:lnSpc>
                <a:spcPct val="80000"/>
              </a:lnSpc>
              <a:spcBef>
                <a:spcPts val="400"/>
              </a:spcBef>
              <a:spcAft>
                <a:spcPts val="600"/>
              </a:spcAft>
              <a:buSzPct val="100000"/>
              <a:buFont typeface="Arial"/>
              <a:buChar char="•"/>
              <a:defRPr sz="1900"/>
            </a:pPr>
            <a:r>
              <a:rPr sz="2400" dirty="0"/>
              <a:t>Reminders/announcements			</a:t>
            </a:r>
          </a:p>
          <a:p>
            <a:pPr marL="332613" indent="-332613" defTabSz="443483">
              <a:lnSpc>
                <a:spcPct val="80000"/>
              </a:lnSpc>
              <a:spcBef>
                <a:spcPts val="400"/>
              </a:spcBef>
              <a:spcAft>
                <a:spcPts val="600"/>
              </a:spcAft>
              <a:buSzPct val="100000"/>
              <a:buFont typeface="Arial"/>
              <a:buChar char="•"/>
              <a:defRPr sz="1900"/>
            </a:pPr>
            <a:r>
              <a:rPr sz="2400" dirty="0" err="1"/>
              <a:t>Dua</a:t>
            </a:r>
            <a:endParaRPr sz="2400" dirty="0"/>
          </a:p>
          <a:p>
            <a:pPr defTabSz="443483">
              <a:lnSpc>
                <a:spcPct val="80000"/>
              </a:lnSpc>
              <a:spcBef>
                <a:spcPts val="400"/>
              </a:spcBef>
              <a:defRPr sz="1900"/>
            </a:pPr>
            <a:r>
              <a:rPr dirty="0"/>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5858" y="973776"/>
            <a:ext cx="3293864" cy="3076483"/>
          </a:xfrm>
          <a:prstGeom prst="rect">
            <a:avLst/>
          </a:prstGeom>
        </p:spPr>
      </p:pic>
    </p:spTree>
    <p:extLst>
      <p:ext uri="{BB962C8B-B14F-4D97-AF65-F5344CB8AC3E}">
        <p14:creationId xmlns:p14="http://schemas.microsoft.com/office/powerpoint/2010/main" val="2268090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ntent Placeholder 2"/>
          <p:cNvSpPr txBox="1"/>
          <p:nvPr/>
        </p:nvSpPr>
        <p:spPr>
          <a:xfrm>
            <a:off x="635632" y="3830425"/>
            <a:ext cx="8172037" cy="2086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457200" indent="-457200">
              <a:spcBef>
                <a:spcPts val="500"/>
              </a:spcBef>
              <a:buSzPct val="100000"/>
              <a:buAutoNum type="arabicPeriod"/>
              <a:defRPr sz="2400"/>
            </a:pPr>
            <a:r>
              <a:rPr lang="en-US" dirty="0"/>
              <a:t>Why does the sky appear blue</a:t>
            </a:r>
            <a:r>
              <a:rPr dirty="0"/>
              <a:t>?</a:t>
            </a:r>
          </a:p>
          <a:p>
            <a:pPr marL="457200" indent="-457200">
              <a:spcBef>
                <a:spcPts val="500"/>
              </a:spcBef>
              <a:buSzPct val="100000"/>
              <a:buAutoNum type="arabicPeriod"/>
              <a:defRPr sz="2400"/>
            </a:pPr>
            <a:r>
              <a:rPr lang="en-US" dirty="0"/>
              <a:t>How much sleep is recommended for different age groups </a:t>
            </a:r>
            <a:r>
              <a:rPr lang="en-US" sz="2400" dirty="0"/>
              <a:t>(</a:t>
            </a:r>
            <a:r>
              <a:rPr lang="en-US" sz="2400" dirty="0" err="1"/>
              <a:t>sleepfoundation.org</a:t>
            </a:r>
            <a:r>
              <a:rPr lang="en-US" sz="2400" dirty="0"/>
              <a:t>)</a:t>
            </a:r>
            <a:r>
              <a:rPr sz="2400" dirty="0"/>
              <a:t> </a:t>
            </a:r>
            <a:r>
              <a:rPr lang="en-US" sz="2400" dirty="0"/>
              <a:t>?</a:t>
            </a:r>
            <a:endParaRPr sz="2400" dirty="0"/>
          </a:p>
          <a:p>
            <a:pPr marL="457200" indent="-457200">
              <a:spcBef>
                <a:spcPts val="500"/>
              </a:spcBef>
              <a:buSzPct val="100000"/>
              <a:buAutoNum type="arabicPeriod"/>
              <a:defRPr sz="2400"/>
            </a:pPr>
            <a:r>
              <a:rPr lang="en-US" dirty="0"/>
              <a:t>Who was Baba Nanak</a:t>
            </a:r>
            <a:r>
              <a:rPr dirty="0"/>
              <a:t>?</a:t>
            </a:r>
          </a:p>
        </p:txBody>
      </p:sp>
      <p:sp>
        <p:nvSpPr>
          <p:cNvPr id="4" name="TextBox 6">
            <a:extLst>
              <a:ext uri="{FF2B5EF4-FFF2-40B4-BE49-F238E27FC236}">
                <a16:creationId xmlns:a16="http://schemas.microsoft.com/office/drawing/2014/main" id="{72B46707-7AD5-3C42-93EA-918396F630F4}"/>
              </a:ext>
            </a:extLst>
          </p:cNvPr>
          <p:cNvSpPr txBox="1"/>
          <p:nvPr/>
        </p:nvSpPr>
        <p:spPr>
          <a:xfrm>
            <a:off x="3432014" y="326509"/>
            <a:ext cx="312919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200">
                <a:solidFill>
                  <a:srgbClr val="FFFFFF"/>
                </a:solidFill>
              </a:defRPr>
            </a:lvl1pPr>
          </a:lstStyle>
          <a:p>
            <a:r>
              <a:rPr lang="en-US" b="1" dirty="0"/>
              <a:t>Quiz</a:t>
            </a:r>
            <a:endParaRPr b="1" dirty="0"/>
          </a:p>
        </p:txBody>
      </p:sp>
      <p:pic>
        <p:nvPicPr>
          <p:cNvPr id="5" name="Picture 4">
            <a:extLst>
              <a:ext uri="{FF2B5EF4-FFF2-40B4-BE49-F238E27FC236}">
                <a16:creationId xmlns:a16="http://schemas.microsoft.com/office/drawing/2014/main" id="{36E4B25C-368F-104D-815F-A772E67E2A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7820" y="1136793"/>
            <a:ext cx="3919304" cy="258674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6"/>
          <p:cNvSpPr txBox="1"/>
          <p:nvPr/>
        </p:nvSpPr>
        <p:spPr>
          <a:xfrm>
            <a:off x="5393725" y="407208"/>
            <a:ext cx="1959949" cy="497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200">
                <a:solidFill>
                  <a:srgbClr val="FFFFFF"/>
                </a:solidFill>
              </a:defRPr>
            </a:lvl1pPr>
          </a:lstStyle>
          <a:p>
            <a:r>
              <a:rPr dirty="0"/>
              <a:t>Answers</a:t>
            </a:r>
          </a:p>
        </p:txBody>
      </p:sp>
      <p:sp>
        <p:nvSpPr>
          <p:cNvPr id="159" name="Title 3"/>
          <p:cNvSpPr txBox="1">
            <a:spLocks noGrp="1"/>
          </p:cNvSpPr>
          <p:nvPr>
            <p:ph type="title" idx="4294967295"/>
          </p:nvPr>
        </p:nvSpPr>
        <p:spPr>
          <a:xfrm>
            <a:off x="108903" y="1188893"/>
            <a:ext cx="8797636" cy="901164"/>
          </a:xfrm>
          <a:prstGeom prst="rect">
            <a:avLst/>
          </a:prstGeom>
        </p:spPr>
        <p:txBody>
          <a:bodyPr anchor="t">
            <a:noAutofit/>
          </a:bodyPr>
          <a:lstStyle/>
          <a:p>
            <a:pPr algn="l"/>
            <a:r>
              <a:rPr sz="1600" dirty="0">
                <a:latin typeface="Helvetica" pitchFamily="2" charset="0"/>
              </a:rPr>
              <a:t>1.</a:t>
            </a:r>
            <a:r>
              <a:rPr lang="en-US" sz="1600" dirty="0">
                <a:latin typeface="Helvetica" pitchFamily="2" charset="0"/>
              </a:rPr>
              <a:t> Sunlight reaches Earth's atmosphere and is scattered in all directions by all the gases and particles in the air. Blue light is scattered more than the other colors because it travels as shorter, smaller waves. This is why we see a blue sky most of the time. Interestingly sky is orange reddish on Mars (</a:t>
            </a:r>
            <a:r>
              <a:rPr lang="en-US" sz="1600" dirty="0" err="1">
                <a:latin typeface="Helvetica" pitchFamily="2" charset="0"/>
              </a:rPr>
              <a:t>nasa.gov</a:t>
            </a:r>
            <a:r>
              <a:rPr lang="en-US" sz="1600" dirty="0">
                <a:latin typeface="Helvetica" pitchFamily="2" charset="0"/>
              </a:rPr>
              <a:t>)</a:t>
            </a:r>
            <a:br>
              <a:rPr lang="en-US" sz="1600" dirty="0">
                <a:latin typeface="Helvetica" pitchFamily="2" charset="0"/>
              </a:rPr>
            </a:br>
            <a:br>
              <a:rPr lang="en-US" sz="1600" dirty="0">
                <a:latin typeface="Helvetica" pitchFamily="2" charset="0"/>
              </a:rPr>
            </a:br>
            <a:r>
              <a:rPr sz="1600" dirty="0">
                <a:latin typeface="Helvetica" pitchFamily="2" charset="0"/>
              </a:rPr>
              <a:t>2. </a:t>
            </a:r>
            <a:br>
              <a:rPr lang="en-US" sz="1600" dirty="0">
                <a:latin typeface="Helvetica" pitchFamily="2" charset="0"/>
              </a:rPr>
            </a:br>
            <a:endParaRPr sz="1600" dirty="0">
              <a:latin typeface="Helvetica" pitchFamily="2" charset="0"/>
            </a:endParaRPr>
          </a:p>
        </p:txBody>
      </p:sp>
      <p:graphicFrame>
        <p:nvGraphicFramePr>
          <p:cNvPr id="4" name="Table 3">
            <a:extLst>
              <a:ext uri="{FF2B5EF4-FFF2-40B4-BE49-F238E27FC236}">
                <a16:creationId xmlns:a16="http://schemas.microsoft.com/office/drawing/2014/main" id="{0F088F60-3BEF-C84A-9F59-6F949F678DD4}"/>
              </a:ext>
            </a:extLst>
          </p:cNvPr>
          <p:cNvGraphicFramePr>
            <a:graphicFrameLocks noGrp="1"/>
          </p:cNvGraphicFramePr>
          <p:nvPr>
            <p:extLst>
              <p:ext uri="{D42A27DB-BD31-4B8C-83A1-F6EECF244321}">
                <p14:modId xmlns:p14="http://schemas.microsoft.com/office/powerpoint/2010/main" val="704025521"/>
              </p:ext>
            </p:extLst>
          </p:nvPr>
        </p:nvGraphicFramePr>
        <p:xfrm>
          <a:off x="720219" y="2224276"/>
          <a:ext cx="7467816" cy="3602020"/>
        </p:xfrm>
        <a:graphic>
          <a:graphicData uri="http://schemas.openxmlformats.org/drawingml/2006/table">
            <a:tbl>
              <a:tblPr/>
              <a:tblGrid>
                <a:gridCol w="2489272">
                  <a:extLst>
                    <a:ext uri="{9D8B030D-6E8A-4147-A177-3AD203B41FA5}">
                      <a16:colId xmlns:a16="http://schemas.microsoft.com/office/drawing/2014/main" val="1082612780"/>
                    </a:ext>
                  </a:extLst>
                </a:gridCol>
                <a:gridCol w="2489272">
                  <a:extLst>
                    <a:ext uri="{9D8B030D-6E8A-4147-A177-3AD203B41FA5}">
                      <a16:colId xmlns:a16="http://schemas.microsoft.com/office/drawing/2014/main" val="108772629"/>
                    </a:ext>
                  </a:extLst>
                </a:gridCol>
                <a:gridCol w="2489272">
                  <a:extLst>
                    <a:ext uri="{9D8B030D-6E8A-4147-A177-3AD203B41FA5}">
                      <a16:colId xmlns:a16="http://schemas.microsoft.com/office/drawing/2014/main" val="3561580139"/>
                    </a:ext>
                  </a:extLst>
                </a:gridCol>
              </a:tblGrid>
              <a:tr h="365936">
                <a:tc>
                  <a:txBody>
                    <a:bodyPr/>
                    <a:lstStyle/>
                    <a:p>
                      <a:pPr fontAlgn="base"/>
                      <a:r>
                        <a:rPr lang="en-US" sz="1300" dirty="0">
                          <a:effectLst/>
                          <a:latin typeface="Helvetica" pitchFamily="2" charset="0"/>
                        </a:rPr>
                        <a:t>Age Range</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300" dirty="0">
                          <a:effectLst/>
                          <a:latin typeface="Helvetica" pitchFamily="2" charset="0"/>
                        </a:rPr>
                        <a:t>Recommended Hours of Sleep</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endParaRPr lang="en-US" sz="1200" dirty="0">
                        <a:latin typeface="Helvetica" pitchFamily="2" charset="0"/>
                      </a:endParaRPr>
                    </a:p>
                  </a:txBody>
                  <a:tcPr marL="82854" marR="82854" marT="41427" marB="41427">
                    <a:lnL w="9525" cap="flat" cmpd="sng" algn="ctr">
                      <a:solidFill>
                        <a:srgbClr val="000000"/>
                      </a:solidFill>
                      <a:prstDash val="solid"/>
                      <a:round/>
                      <a:headEnd type="none" w="med" len="med"/>
                      <a:tailEnd type="none" w="med" len="med"/>
                    </a:lnL>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366287"/>
                  </a:ext>
                </a:extLst>
              </a:tr>
              <a:tr h="359032">
                <a:tc>
                  <a:txBody>
                    <a:bodyPr/>
                    <a:lstStyle/>
                    <a:p>
                      <a:pPr fontAlgn="base"/>
                      <a:r>
                        <a:rPr lang="en-US" sz="1200" dirty="0">
                          <a:effectLst/>
                          <a:latin typeface="Helvetica" pitchFamily="2" charset="0"/>
                        </a:rPr>
                        <a:t>Newborn</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dirty="0">
                          <a:effectLst/>
                          <a:latin typeface="Helvetica" pitchFamily="2" charset="0"/>
                        </a:rPr>
                        <a:t>0-3 months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14-17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2576341"/>
                  </a:ext>
                </a:extLst>
              </a:tr>
              <a:tr h="359032">
                <a:tc>
                  <a:txBody>
                    <a:bodyPr/>
                    <a:lstStyle/>
                    <a:p>
                      <a:pPr fontAlgn="base"/>
                      <a:r>
                        <a:rPr lang="en-US" sz="1200" dirty="0">
                          <a:effectLst/>
                          <a:latin typeface="Helvetica" pitchFamily="2" charset="0"/>
                        </a:rPr>
                        <a:t>Infant</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dirty="0">
                          <a:effectLst/>
                          <a:latin typeface="Helvetica" pitchFamily="2" charset="0"/>
                        </a:rPr>
                        <a:t>4-11 months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12-15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173972"/>
                  </a:ext>
                </a:extLst>
              </a:tr>
              <a:tr h="359032">
                <a:tc>
                  <a:txBody>
                    <a:bodyPr/>
                    <a:lstStyle/>
                    <a:p>
                      <a:pPr fontAlgn="base"/>
                      <a:r>
                        <a:rPr lang="en-US" sz="1200" dirty="0">
                          <a:effectLst/>
                          <a:latin typeface="Helvetica" pitchFamily="2" charset="0"/>
                        </a:rPr>
                        <a:t>Toddler</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1-2 years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11-14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686327"/>
                  </a:ext>
                </a:extLst>
              </a:tr>
              <a:tr h="359032">
                <a:tc>
                  <a:txBody>
                    <a:bodyPr/>
                    <a:lstStyle/>
                    <a:p>
                      <a:pPr fontAlgn="base"/>
                      <a:r>
                        <a:rPr lang="en-US" sz="1200">
                          <a:effectLst/>
                          <a:latin typeface="Helvetica" pitchFamily="2" charset="0"/>
                        </a:rPr>
                        <a:t>Preschool</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3-5 years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10-13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9022523"/>
                  </a:ext>
                </a:extLst>
              </a:tr>
              <a:tr h="359032">
                <a:tc>
                  <a:txBody>
                    <a:bodyPr/>
                    <a:lstStyle/>
                    <a:p>
                      <a:pPr fontAlgn="base"/>
                      <a:r>
                        <a:rPr lang="en-US" sz="1200">
                          <a:effectLst/>
                          <a:latin typeface="Helvetica" pitchFamily="2" charset="0"/>
                        </a:rPr>
                        <a:t>School-age</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6-13 years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9-11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9181477"/>
                  </a:ext>
                </a:extLst>
              </a:tr>
              <a:tr h="359032">
                <a:tc>
                  <a:txBody>
                    <a:bodyPr/>
                    <a:lstStyle/>
                    <a:p>
                      <a:pPr fontAlgn="base"/>
                      <a:r>
                        <a:rPr lang="en-US" sz="1200">
                          <a:effectLst/>
                          <a:latin typeface="Helvetica" pitchFamily="2" charset="0"/>
                        </a:rPr>
                        <a:t>Teen</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14-17 years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8-10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722758"/>
                  </a:ext>
                </a:extLst>
              </a:tr>
              <a:tr h="359032">
                <a:tc>
                  <a:txBody>
                    <a:bodyPr/>
                    <a:lstStyle/>
                    <a:p>
                      <a:pPr fontAlgn="base"/>
                      <a:r>
                        <a:rPr lang="en-US" sz="1200">
                          <a:effectLst/>
                          <a:latin typeface="Helvetica" pitchFamily="2" charset="0"/>
                        </a:rPr>
                        <a:t>Young Adult</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18-25 years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7-9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944899"/>
                  </a:ext>
                </a:extLst>
              </a:tr>
              <a:tr h="359032">
                <a:tc>
                  <a:txBody>
                    <a:bodyPr/>
                    <a:lstStyle/>
                    <a:p>
                      <a:pPr fontAlgn="base"/>
                      <a:r>
                        <a:rPr lang="en-US" sz="1200">
                          <a:effectLst/>
                          <a:latin typeface="Helvetica" pitchFamily="2" charset="0"/>
                        </a:rPr>
                        <a:t>Adult</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26-64 years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7-9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2328230"/>
                  </a:ext>
                </a:extLst>
              </a:tr>
              <a:tr h="359032">
                <a:tc>
                  <a:txBody>
                    <a:bodyPr/>
                    <a:lstStyle/>
                    <a:p>
                      <a:pPr fontAlgn="base"/>
                      <a:r>
                        <a:rPr lang="en-US" sz="1200" dirty="0">
                          <a:effectLst/>
                          <a:latin typeface="Helvetica" pitchFamily="2" charset="0"/>
                        </a:rPr>
                        <a:t>Older Adult</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a:effectLst/>
                          <a:latin typeface="Helvetica" pitchFamily="2" charset="0"/>
                        </a:rPr>
                        <a:t>65 or more years old</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fontAlgn="base"/>
                      <a:r>
                        <a:rPr lang="en-US" sz="1200" dirty="0">
                          <a:effectLst/>
                          <a:latin typeface="Helvetica" pitchFamily="2" charset="0"/>
                        </a:rPr>
                        <a:t>7-8 hours</a:t>
                      </a:r>
                    </a:p>
                  </a:txBody>
                  <a:tcPr marL="86306" marR="86306" marT="86306" marB="8630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4922501"/>
                  </a:ext>
                </a:extLst>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6"/>
          <p:cNvSpPr txBox="1"/>
          <p:nvPr/>
        </p:nvSpPr>
        <p:spPr>
          <a:xfrm>
            <a:off x="3454089" y="324080"/>
            <a:ext cx="1959949"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3200">
                <a:solidFill>
                  <a:srgbClr val="FFFFFF"/>
                </a:solidFill>
              </a:defRPr>
            </a:lvl1pPr>
          </a:lstStyle>
          <a:p>
            <a:r>
              <a:rPr b="1" dirty="0"/>
              <a:t>Answers</a:t>
            </a:r>
          </a:p>
        </p:txBody>
      </p:sp>
      <p:sp>
        <p:nvSpPr>
          <p:cNvPr id="159" name="Title 3"/>
          <p:cNvSpPr txBox="1">
            <a:spLocks noGrp="1"/>
          </p:cNvSpPr>
          <p:nvPr>
            <p:ph type="title" idx="4294967295"/>
          </p:nvPr>
        </p:nvSpPr>
        <p:spPr>
          <a:xfrm>
            <a:off x="511628" y="1988810"/>
            <a:ext cx="8010783" cy="3171019"/>
          </a:xfrm>
          <a:prstGeom prst="rect">
            <a:avLst/>
          </a:prstGeom>
        </p:spPr>
        <p:txBody>
          <a:bodyPr anchor="t">
            <a:noAutofit/>
          </a:bodyPr>
          <a:lstStyle/>
          <a:p>
            <a:pPr algn="l"/>
            <a:r>
              <a:rPr sz="2000" dirty="0">
                <a:latin typeface="Helvetica" pitchFamily="2" charset="0"/>
                <a:cs typeface="Calibri" panose="020F0502020204030204" pitchFamily="34" charset="0"/>
              </a:rPr>
              <a:t>3.</a:t>
            </a:r>
            <a:r>
              <a:rPr lang="en-US" sz="2000" dirty="0">
                <a:latin typeface="Helvetica" pitchFamily="2" charset="0"/>
                <a:cs typeface="Calibri" panose="020F0502020204030204" pitchFamily="34" charset="0"/>
              </a:rPr>
              <a:t> In 1895 </a:t>
            </a:r>
            <a:r>
              <a:rPr lang="en-US" sz="2000" dirty="0" err="1">
                <a:latin typeface="Helvetica" pitchFamily="2" charset="0"/>
                <a:cs typeface="Calibri" panose="020F0502020204030204" pitchFamily="34" charset="0"/>
              </a:rPr>
              <a:t>Huzoor</a:t>
            </a:r>
            <a:r>
              <a:rPr lang="en-US" sz="2000" baseline="30000" dirty="0">
                <a:latin typeface="Helvetica" pitchFamily="2" charset="0"/>
                <a:cs typeface="Calibri" panose="020F0502020204030204" pitchFamily="34" charset="0"/>
              </a:rPr>
              <a:t>(as)</a:t>
            </a:r>
            <a:r>
              <a:rPr lang="en-US" sz="2000" dirty="0">
                <a:latin typeface="Helvetica" pitchFamily="2" charset="0"/>
                <a:cs typeface="Calibri" panose="020F0502020204030204" pitchFamily="34" charset="0"/>
              </a:rPr>
              <a:t> made known the outcome of his research regarding the religious beliefs of Founder of the Sikh religion. </a:t>
            </a:r>
            <a:r>
              <a:rPr lang="en-US" sz="2000" dirty="0" err="1">
                <a:latin typeface="Helvetica" pitchFamily="2" charset="0"/>
                <a:cs typeface="Calibri" panose="020F0502020204030204" pitchFamily="34" charset="0"/>
              </a:rPr>
              <a:t>Huzoor</a:t>
            </a:r>
            <a:r>
              <a:rPr lang="en-US" sz="2000" baseline="30000" dirty="0">
                <a:latin typeface="Helvetica" pitchFamily="2" charset="0"/>
                <a:cs typeface="Calibri" panose="020F0502020204030204" pitchFamily="34" charset="0"/>
              </a:rPr>
              <a:t>(as)</a:t>
            </a:r>
            <a:r>
              <a:rPr lang="en-US" sz="2000" dirty="0">
                <a:latin typeface="Helvetica" pitchFamily="2" charset="0"/>
                <a:cs typeface="Calibri" panose="020F0502020204030204" pitchFamily="34" charset="0"/>
              </a:rPr>
              <a:t> stated that although </a:t>
            </a:r>
            <a:r>
              <a:rPr lang="en-US" sz="2000" dirty="0" err="1">
                <a:latin typeface="Helvetica" pitchFamily="2" charset="0"/>
                <a:cs typeface="Calibri" panose="020F0502020204030204" pitchFamily="34" charset="0"/>
              </a:rPr>
              <a:t>Hadhrat</a:t>
            </a:r>
            <a:r>
              <a:rPr lang="en-US" sz="2000" dirty="0">
                <a:latin typeface="Helvetica" pitchFamily="2" charset="0"/>
                <a:cs typeface="Calibri" panose="020F0502020204030204" pitchFamily="34" charset="0"/>
              </a:rPr>
              <a:t> Baba Nanak was born in a Hindu household, he had later on accepted Islam. </a:t>
            </a:r>
            <a:r>
              <a:rPr lang="en-US" sz="2000" dirty="0" err="1">
                <a:latin typeface="Helvetica" pitchFamily="2" charset="0"/>
                <a:cs typeface="Calibri" panose="020F0502020204030204" pitchFamily="34" charset="0"/>
              </a:rPr>
              <a:t>Hadhrat</a:t>
            </a:r>
            <a:r>
              <a:rPr lang="en-US" sz="2000" dirty="0">
                <a:latin typeface="Helvetica" pitchFamily="2" charset="0"/>
                <a:cs typeface="Calibri" panose="020F0502020204030204" pitchFamily="34" charset="0"/>
              </a:rPr>
              <a:t> Baba Nanak (1469-1539) was a righteous person who meticulously followed all the teachings of Islam, so much so that he traveled to Mecca for the purpose of performing pilgrimage to the House of Allah. One of his holy gowns contained Islamic declaration of faith, as well as many verses of the Holy Quran inscribed in Arabic.</a:t>
            </a:r>
            <a:br>
              <a:rPr lang="en-US" dirty="0"/>
            </a:br>
            <a:endParaRPr sz="1800" dirty="0"/>
          </a:p>
        </p:txBody>
      </p:sp>
    </p:spTree>
    <p:extLst>
      <p:ext uri="{BB962C8B-B14F-4D97-AF65-F5344CB8AC3E}">
        <p14:creationId xmlns:p14="http://schemas.microsoft.com/office/powerpoint/2010/main" val="1606935044"/>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416132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Quality work takes time</a:t>
            </a:r>
            <a:endParaRPr b="1" dirty="0"/>
          </a:p>
        </p:txBody>
      </p:sp>
      <p:sp>
        <p:nvSpPr>
          <p:cNvPr id="2" name="Rectangle 1">
            <a:extLst>
              <a:ext uri="{FF2B5EF4-FFF2-40B4-BE49-F238E27FC236}">
                <a16:creationId xmlns:a16="http://schemas.microsoft.com/office/drawing/2014/main" id="{E6DF223F-D550-0D40-9964-6A0123D6710A}"/>
              </a:ext>
            </a:extLst>
          </p:cNvPr>
          <p:cNvSpPr/>
          <p:nvPr/>
        </p:nvSpPr>
        <p:spPr>
          <a:xfrm>
            <a:off x="5803647" y="5180086"/>
            <a:ext cx="4572000" cy="800219"/>
          </a:xfrm>
          <a:prstGeom prst="rect">
            <a:avLst/>
          </a:prstGeom>
        </p:spPr>
        <p:txBody>
          <a:bodyPr>
            <a:spAutoFit/>
          </a:bodyPr>
          <a:lstStyle/>
          <a:p>
            <a:r>
              <a:rPr lang="en-US" dirty="0"/>
              <a:t>From </a:t>
            </a:r>
            <a:r>
              <a:rPr lang="en-US" b="1" dirty="0">
                <a:hlinkClick r:id="rId4"/>
              </a:rPr>
              <a:t>Tips &amp; Tricks</a:t>
            </a:r>
            <a:endParaRPr lang="en-US" dirty="0">
              <a:hlinkClick r:id="rId4"/>
            </a:endParaRPr>
          </a:p>
          <a:p>
            <a:br>
              <a:rPr lang="en-US" sz="1400" dirty="0"/>
            </a:br>
            <a:endParaRPr lang="en-US" sz="1400" dirty="0"/>
          </a:p>
        </p:txBody>
      </p:sp>
      <p:pic>
        <p:nvPicPr>
          <p:cNvPr id="4" name="time.mp4">
            <a:hlinkClick r:id="" action="ppaction://media"/>
            <a:extLst>
              <a:ext uri="{FF2B5EF4-FFF2-40B4-BE49-F238E27FC236}">
                <a16:creationId xmlns:a16="http://schemas.microsoft.com/office/drawing/2014/main" id="{FDD25B5C-D24B-F94C-BEDF-29DE3A2FB95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4178" y="1374518"/>
            <a:ext cx="5466773" cy="3358427"/>
          </a:xfrm>
          <a:prstGeom prst="rect">
            <a:avLst/>
          </a:prstGeom>
        </p:spPr>
      </p:pic>
    </p:spTree>
    <p:extLst>
      <p:ext uri="{BB962C8B-B14F-4D97-AF65-F5344CB8AC3E}">
        <p14:creationId xmlns:p14="http://schemas.microsoft.com/office/powerpoint/2010/main" val="159674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2768061"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Physical Health</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pic>
        <p:nvPicPr>
          <p:cNvPr id="6" name="Picture 5">
            <a:extLst>
              <a:ext uri="{FF2B5EF4-FFF2-40B4-BE49-F238E27FC236}">
                <a16:creationId xmlns:a16="http://schemas.microsoft.com/office/drawing/2014/main" id="{E289C505-7631-3C43-9FA6-1EFC3D07F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2700" y="2617568"/>
            <a:ext cx="6578600" cy="1356514"/>
          </a:xfrm>
          <a:prstGeom prst="rect">
            <a:avLst/>
          </a:prstGeom>
        </p:spPr>
      </p:pic>
    </p:spTree>
    <p:extLst>
      <p:ext uri="{BB962C8B-B14F-4D97-AF65-F5344CB8AC3E}">
        <p14:creationId xmlns:p14="http://schemas.microsoft.com/office/powerpoint/2010/main" val="2231587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5" name="1. Unexplained weight loss…">
            <a:extLst>
              <a:ext uri="{FF2B5EF4-FFF2-40B4-BE49-F238E27FC236}">
                <a16:creationId xmlns:a16="http://schemas.microsoft.com/office/drawing/2014/main" id="{2CE1EBED-003F-A846-A16E-7091B0A7D085}"/>
              </a:ext>
            </a:extLst>
          </p:cNvPr>
          <p:cNvSpPr txBox="1">
            <a:spLocks noGrp="1"/>
          </p:cNvSpPr>
          <p:nvPr>
            <p:ph type="body" sz="half" idx="1"/>
          </p:nvPr>
        </p:nvSpPr>
        <p:spPr>
          <a:xfrm>
            <a:off x="280433" y="1559380"/>
            <a:ext cx="4091870" cy="4116206"/>
          </a:xfrm>
          <a:prstGeom prst="rect">
            <a:avLst/>
          </a:prstGeom>
        </p:spPr>
        <p:txBody>
          <a:bodyPr>
            <a:normAutofit lnSpcReduction="10000"/>
          </a:bodyPr>
          <a:lstStyle/>
          <a:p>
            <a:pPr marL="0" indent="0" defTabSz="229076">
              <a:spcBef>
                <a:spcPts val="1238"/>
              </a:spcBef>
              <a:buSzTx/>
              <a:buNone/>
              <a:defRPr sz="3700" b="1">
                <a:solidFill>
                  <a:srgbClr val="000000"/>
                </a:solidFill>
              </a:defRPr>
            </a:pPr>
            <a:r>
              <a:rPr sz="1800" dirty="0"/>
              <a:t>1. Unexplained weight loss</a:t>
            </a:r>
          </a:p>
          <a:p>
            <a:pPr marL="0" indent="0" defTabSz="229076">
              <a:spcBef>
                <a:spcPts val="1238"/>
              </a:spcBef>
              <a:buSzTx/>
              <a:buNone/>
              <a:defRPr sz="3700">
                <a:solidFill>
                  <a:srgbClr val="000000"/>
                </a:solidFill>
              </a:defRPr>
            </a:pPr>
            <a:r>
              <a:rPr sz="1800" dirty="0"/>
              <a:t>If you are not obese and you have lost more than 10 pounds or more than 5% of your body weight</a:t>
            </a:r>
            <a:r>
              <a:rPr lang="en-US" sz="1800" dirty="0"/>
              <a:t> unintentionally</a:t>
            </a:r>
            <a:r>
              <a:rPr sz="1800" dirty="0"/>
              <a:t>, in the last 6-12 months consult your doctor. Many common or serious diseases may be the cause (hyperthyroidism), diabetes, depression, liver disease, cancer etc.</a:t>
            </a:r>
          </a:p>
          <a:p>
            <a:pPr marL="0" indent="0" defTabSz="229076">
              <a:spcBef>
                <a:spcPts val="1238"/>
              </a:spcBef>
              <a:buSzTx/>
              <a:buNone/>
              <a:defRPr sz="3700"/>
            </a:pPr>
            <a:r>
              <a:rPr sz="1800" b="1" dirty="0">
                <a:solidFill>
                  <a:srgbClr val="000000"/>
                </a:solidFill>
              </a:rPr>
              <a:t>2. Persistent or High Fever</a:t>
            </a:r>
            <a:br>
              <a:rPr dirty="0">
                <a:solidFill>
                  <a:srgbClr val="000000"/>
                </a:solidFill>
              </a:rPr>
            </a:br>
            <a:r>
              <a:rPr sz="1800" dirty="0">
                <a:solidFill>
                  <a:srgbClr val="000000"/>
                </a:solidFill>
              </a:rPr>
              <a:t>Fever is a common symptom and it's not always a cause of alarm. However</a:t>
            </a:r>
            <a:r>
              <a:rPr lang="en-US" sz="1800" dirty="0">
                <a:solidFill>
                  <a:srgbClr val="000000"/>
                </a:solidFill>
              </a:rPr>
              <a:t>,</a:t>
            </a:r>
            <a:r>
              <a:rPr sz="1800" dirty="0">
                <a:solidFill>
                  <a:srgbClr val="000000"/>
                </a:solidFill>
              </a:rPr>
              <a:t> persistent fever may be due to more serious underlying illness. Seek care with your doctor</a:t>
            </a:r>
          </a:p>
        </p:txBody>
      </p:sp>
      <p:pic>
        <p:nvPicPr>
          <p:cNvPr id="6" name="Image" descr="Image">
            <a:extLst>
              <a:ext uri="{FF2B5EF4-FFF2-40B4-BE49-F238E27FC236}">
                <a16:creationId xmlns:a16="http://schemas.microsoft.com/office/drawing/2014/main" id="{B7A95629-3E43-A749-A13D-C2F709C3C796}"/>
              </a:ext>
            </a:extLst>
          </p:cNvPr>
          <p:cNvPicPr>
            <a:picLocks noChangeAspect="1"/>
          </p:cNvPicPr>
          <p:nvPr/>
        </p:nvPicPr>
        <p:blipFill>
          <a:blip r:embed="rId2"/>
          <a:stretch>
            <a:fillRect/>
          </a:stretch>
        </p:blipFill>
        <p:spPr>
          <a:xfrm>
            <a:off x="4425566" y="1755226"/>
            <a:ext cx="4636006" cy="3090672"/>
          </a:xfrm>
          <a:prstGeom prst="rect">
            <a:avLst/>
          </a:prstGeom>
          <a:ln w="12700">
            <a:miter lim="400000"/>
          </a:ln>
        </p:spPr>
      </p:pic>
      <p:sp>
        <p:nvSpPr>
          <p:cNvPr id="7" name="DO NOT IGNORE THESE SIGNS and SYMPTOMS">
            <a:extLst>
              <a:ext uri="{FF2B5EF4-FFF2-40B4-BE49-F238E27FC236}">
                <a16:creationId xmlns:a16="http://schemas.microsoft.com/office/drawing/2014/main" id="{20ACA143-6C8C-4942-AB34-3C7C2AB34902}"/>
              </a:ext>
            </a:extLst>
          </p:cNvPr>
          <p:cNvSpPr txBox="1">
            <a:spLocks/>
          </p:cNvSpPr>
          <p:nvPr/>
        </p:nvSpPr>
        <p:spPr>
          <a:xfrm>
            <a:off x="3321270" y="373173"/>
            <a:ext cx="5822730"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55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a:r>
              <a:rPr lang="en-US" sz="2400" b="1" kern="0" dirty="0">
                <a:solidFill>
                  <a:srgbClr val="F9FFF8"/>
                </a:solidFill>
              </a:rPr>
              <a:t>DO NOT IGNORE THESE SIGNS &amp; SYMPTOMS</a:t>
            </a:r>
          </a:p>
        </p:txBody>
      </p:sp>
    </p:spTree>
    <p:extLst>
      <p:ext uri="{BB962C8B-B14F-4D97-AF65-F5344CB8AC3E}">
        <p14:creationId xmlns:p14="http://schemas.microsoft.com/office/powerpoint/2010/main" val="95290190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6" name="3. Shortness of Breath…">
            <a:extLst>
              <a:ext uri="{FF2B5EF4-FFF2-40B4-BE49-F238E27FC236}">
                <a16:creationId xmlns:a16="http://schemas.microsoft.com/office/drawing/2014/main" id="{4B3859F0-EC9E-FB4C-B511-89790DD9353E}"/>
              </a:ext>
            </a:extLst>
          </p:cNvPr>
          <p:cNvSpPr txBox="1">
            <a:spLocks noGrp="1"/>
          </p:cNvSpPr>
          <p:nvPr>
            <p:ph type="body" sz="half" idx="1"/>
          </p:nvPr>
        </p:nvSpPr>
        <p:spPr>
          <a:xfrm>
            <a:off x="389557" y="1417282"/>
            <a:ext cx="3762375" cy="4537204"/>
          </a:xfrm>
          <a:prstGeom prst="rect">
            <a:avLst/>
          </a:prstGeom>
        </p:spPr>
        <p:txBody>
          <a:bodyPr>
            <a:noAutofit/>
          </a:bodyPr>
          <a:lstStyle/>
          <a:p>
            <a:pPr marL="0" indent="0" defTabSz="219789">
              <a:spcBef>
                <a:spcPts val="1163"/>
              </a:spcBef>
              <a:buSzTx/>
              <a:buNone/>
              <a:defRPr sz="3550" b="1">
                <a:solidFill>
                  <a:srgbClr val="000000"/>
                </a:solidFill>
                <a:latin typeface="Arial"/>
                <a:ea typeface="Arial"/>
                <a:cs typeface="Arial"/>
                <a:sym typeface="Arial"/>
              </a:defRPr>
            </a:pPr>
            <a:r>
              <a:rPr sz="1600" dirty="0">
                <a:latin typeface="Helvetica" pitchFamily="2" charset="0"/>
              </a:rPr>
              <a:t>3. Shortness of Breath</a:t>
            </a:r>
          </a:p>
          <a:p>
            <a:pPr marL="0" indent="0" defTabSz="219789">
              <a:spcBef>
                <a:spcPts val="1163"/>
              </a:spcBef>
              <a:buSzTx/>
              <a:buNone/>
              <a:defRPr sz="3550">
                <a:solidFill>
                  <a:srgbClr val="000000"/>
                </a:solidFill>
                <a:latin typeface="Arial"/>
                <a:ea typeface="Arial"/>
                <a:cs typeface="Arial"/>
                <a:sym typeface="Arial"/>
              </a:defRPr>
            </a:pPr>
            <a:r>
              <a:rPr sz="1600" dirty="0">
                <a:latin typeface="Helvetica" pitchFamily="2" charset="0"/>
              </a:rPr>
              <a:t>A new onset of shortness of breath or worsening shortness of breath</a:t>
            </a:r>
            <a:r>
              <a:rPr lang="en-US" sz="1600" dirty="0">
                <a:latin typeface="Helvetica" pitchFamily="2" charset="0"/>
              </a:rPr>
              <a:t> may</a:t>
            </a:r>
            <a:r>
              <a:rPr sz="1600" dirty="0">
                <a:latin typeface="Helvetica" pitchFamily="2" charset="0"/>
              </a:rPr>
              <a:t> signal serious underlying illness. The list is exhaustive and diverse and requires professional medical attention</a:t>
            </a:r>
          </a:p>
          <a:p>
            <a:pPr marL="0" indent="0" defTabSz="219789">
              <a:spcBef>
                <a:spcPts val="1163"/>
              </a:spcBef>
              <a:buSzTx/>
              <a:buNone/>
              <a:defRPr sz="3550">
                <a:solidFill>
                  <a:srgbClr val="000000"/>
                </a:solidFill>
                <a:latin typeface="Arial"/>
                <a:ea typeface="Arial"/>
                <a:cs typeface="Arial"/>
                <a:sym typeface="Arial"/>
              </a:defRPr>
            </a:pPr>
            <a:r>
              <a:rPr sz="1600" dirty="0">
                <a:latin typeface="Helvetica" pitchFamily="2" charset="0"/>
              </a:rPr>
              <a:t>4. </a:t>
            </a:r>
            <a:r>
              <a:rPr sz="1600" b="1" dirty="0">
                <a:latin typeface="Helvetica" pitchFamily="2" charset="0"/>
              </a:rPr>
              <a:t>Unexplained changes in Bowel Habit Or Change in Appetite</a:t>
            </a:r>
          </a:p>
          <a:p>
            <a:pPr marL="0" indent="0" defTabSz="219789">
              <a:spcBef>
                <a:spcPts val="1163"/>
              </a:spcBef>
              <a:buSzTx/>
              <a:buNone/>
              <a:defRPr sz="3550">
                <a:solidFill>
                  <a:srgbClr val="000000"/>
                </a:solidFill>
                <a:latin typeface="Arial"/>
                <a:ea typeface="Arial"/>
                <a:cs typeface="Arial"/>
                <a:sym typeface="Arial"/>
              </a:defRPr>
            </a:pPr>
            <a:r>
              <a:rPr sz="1600" dirty="0">
                <a:latin typeface="Helvetica" pitchFamily="2" charset="0"/>
              </a:rPr>
              <a:t>An unexplained change in your bowel habits or appetite and weight changes from your normal is a cause for concern and requires investigations. Things to consider are infections, inflammation, irritable bowel syndrome or even cancer. Seek care early do not delay.</a:t>
            </a:r>
            <a:r>
              <a:rPr sz="1600" b="1" dirty="0">
                <a:latin typeface="Helvetica" pitchFamily="2" charset="0"/>
              </a:rPr>
              <a:t> </a:t>
            </a:r>
            <a:r>
              <a:rPr sz="1600" dirty="0">
                <a:latin typeface="Helvetica" pitchFamily="2" charset="0"/>
              </a:rPr>
              <a:t>Know your family history</a:t>
            </a:r>
          </a:p>
        </p:txBody>
      </p:sp>
      <p:pic>
        <p:nvPicPr>
          <p:cNvPr id="7" name="Image" descr="Image">
            <a:extLst>
              <a:ext uri="{FF2B5EF4-FFF2-40B4-BE49-F238E27FC236}">
                <a16:creationId xmlns:a16="http://schemas.microsoft.com/office/drawing/2014/main" id="{03BC78D9-6317-774D-8339-EED1D20E7855}"/>
              </a:ext>
            </a:extLst>
          </p:cNvPr>
          <p:cNvPicPr>
            <a:picLocks noChangeAspect="1"/>
          </p:cNvPicPr>
          <p:nvPr/>
        </p:nvPicPr>
        <p:blipFill>
          <a:blip r:embed="rId2"/>
          <a:stretch>
            <a:fillRect/>
          </a:stretch>
        </p:blipFill>
        <p:spPr>
          <a:xfrm>
            <a:off x="5251731" y="1756535"/>
            <a:ext cx="2516860" cy="1912035"/>
          </a:xfrm>
          <a:prstGeom prst="rect">
            <a:avLst/>
          </a:prstGeom>
          <a:ln w="12700">
            <a:miter lim="400000"/>
          </a:ln>
        </p:spPr>
      </p:pic>
      <p:pic>
        <p:nvPicPr>
          <p:cNvPr id="8" name="Image" descr="Image">
            <a:extLst>
              <a:ext uri="{FF2B5EF4-FFF2-40B4-BE49-F238E27FC236}">
                <a16:creationId xmlns:a16="http://schemas.microsoft.com/office/drawing/2014/main" id="{AE6A0A20-8E46-5B4E-A5FF-98254F20F3F3}"/>
              </a:ext>
            </a:extLst>
          </p:cNvPr>
          <p:cNvPicPr>
            <a:picLocks noChangeAspect="1"/>
          </p:cNvPicPr>
          <p:nvPr/>
        </p:nvPicPr>
        <p:blipFill rotWithShape="1">
          <a:blip r:embed="rId3"/>
          <a:srcRect l="20755" r="9656"/>
          <a:stretch/>
        </p:blipFill>
        <p:spPr>
          <a:xfrm>
            <a:off x="5251731" y="4062203"/>
            <a:ext cx="2488678" cy="1185102"/>
          </a:xfrm>
          <a:prstGeom prst="rect">
            <a:avLst/>
          </a:prstGeom>
          <a:ln w="12700">
            <a:miter lim="400000"/>
          </a:ln>
        </p:spPr>
      </p:pic>
      <p:sp>
        <p:nvSpPr>
          <p:cNvPr id="9" name="DO NOT IGNORE THESE SIGNS and SYMPTOMS">
            <a:extLst>
              <a:ext uri="{FF2B5EF4-FFF2-40B4-BE49-F238E27FC236}">
                <a16:creationId xmlns:a16="http://schemas.microsoft.com/office/drawing/2014/main" id="{A9FB1A30-2361-0D47-8908-3EDDF662F139}"/>
              </a:ext>
            </a:extLst>
          </p:cNvPr>
          <p:cNvSpPr txBox="1">
            <a:spLocks/>
          </p:cNvSpPr>
          <p:nvPr/>
        </p:nvSpPr>
        <p:spPr>
          <a:xfrm>
            <a:off x="3321270" y="373173"/>
            <a:ext cx="5822730"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55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a:r>
              <a:rPr lang="en-US" sz="2400" b="1" kern="0" dirty="0">
                <a:solidFill>
                  <a:srgbClr val="F9FFF8"/>
                </a:solidFill>
              </a:rPr>
              <a:t>DO NOT IGNORE THESE SIGNS &amp; SYMPTOMS</a:t>
            </a:r>
          </a:p>
        </p:txBody>
      </p:sp>
    </p:spTree>
    <p:extLst>
      <p:ext uri="{BB962C8B-B14F-4D97-AF65-F5344CB8AC3E}">
        <p14:creationId xmlns:p14="http://schemas.microsoft.com/office/powerpoint/2010/main" val="260813482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9" name="5. A change in Personality…">
            <a:extLst>
              <a:ext uri="{FF2B5EF4-FFF2-40B4-BE49-F238E27FC236}">
                <a16:creationId xmlns:a16="http://schemas.microsoft.com/office/drawing/2014/main" id="{DCBA118C-0380-864A-B1AE-BBD74F05BF3B}"/>
              </a:ext>
            </a:extLst>
          </p:cNvPr>
          <p:cNvSpPr txBox="1">
            <a:spLocks noGrp="1"/>
          </p:cNvSpPr>
          <p:nvPr>
            <p:ph type="body" sz="half" idx="1"/>
          </p:nvPr>
        </p:nvSpPr>
        <p:spPr>
          <a:xfrm>
            <a:off x="593427" y="1895994"/>
            <a:ext cx="8121083" cy="4032250"/>
          </a:xfrm>
          <a:prstGeom prst="rect">
            <a:avLst/>
          </a:prstGeom>
        </p:spPr>
        <p:txBody>
          <a:bodyPr>
            <a:noAutofit/>
          </a:bodyPr>
          <a:lstStyle/>
          <a:p>
            <a:pPr marL="0" indent="0" defTabSz="241458">
              <a:spcBef>
                <a:spcPts val="1313"/>
              </a:spcBef>
              <a:buSzTx/>
              <a:buNone/>
              <a:defRPr sz="3900" b="1">
                <a:solidFill>
                  <a:srgbClr val="000000"/>
                </a:solidFill>
              </a:defRPr>
            </a:pPr>
            <a:r>
              <a:rPr sz="1800" dirty="0">
                <a:latin typeface="Helvetica" pitchFamily="2" charset="0"/>
              </a:rPr>
              <a:t>5. A change in Personality </a:t>
            </a:r>
          </a:p>
          <a:p>
            <a:pPr marL="0" indent="0" defTabSz="241458">
              <a:spcBef>
                <a:spcPts val="1313"/>
              </a:spcBef>
              <a:buSzTx/>
              <a:buNone/>
              <a:defRPr sz="3900">
                <a:solidFill>
                  <a:srgbClr val="000000"/>
                </a:solidFill>
              </a:defRPr>
            </a:pPr>
            <a:r>
              <a:rPr sz="1800" dirty="0">
                <a:latin typeface="Helvetica" pitchFamily="2" charset="0"/>
              </a:rPr>
              <a:t>A gradual or sudden change in personality merits attention. It may be as simple as medication side effects or more serious underlying psychological and medical conditions. Many are easily treatable</a:t>
            </a:r>
          </a:p>
          <a:p>
            <a:pPr marL="0" indent="0" defTabSz="241458">
              <a:spcBef>
                <a:spcPts val="1313"/>
              </a:spcBef>
              <a:buSzTx/>
              <a:buNone/>
              <a:defRPr sz="3900">
                <a:solidFill>
                  <a:srgbClr val="000000"/>
                </a:solidFill>
              </a:defRPr>
            </a:pPr>
            <a:r>
              <a:rPr sz="1800" b="1" dirty="0">
                <a:latin typeface="Helvetica" pitchFamily="2" charset="0"/>
              </a:rPr>
              <a:t>6. Save your Vision</a:t>
            </a:r>
            <a:br>
              <a:rPr sz="1800" dirty="0">
                <a:latin typeface="Helvetica" pitchFamily="2" charset="0"/>
              </a:rPr>
            </a:br>
            <a:r>
              <a:rPr sz="1800" dirty="0">
                <a:latin typeface="Helvetica" pitchFamily="2" charset="0"/>
              </a:rPr>
              <a:t>Changes in vision, flashing lights, or eye pain, always requires urgent attention. Immediate attention save your vision from serious illnesses like Retinal Detachment, Glaucoma etc.</a:t>
            </a:r>
          </a:p>
        </p:txBody>
      </p:sp>
      <p:sp>
        <p:nvSpPr>
          <p:cNvPr id="5" name="DO NOT IGNORE THESE SIGNS and SYMPTOMS">
            <a:extLst>
              <a:ext uri="{FF2B5EF4-FFF2-40B4-BE49-F238E27FC236}">
                <a16:creationId xmlns:a16="http://schemas.microsoft.com/office/drawing/2014/main" id="{2E405D60-E607-5446-B01C-DAA44320BC4A}"/>
              </a:ext>
            </a:extLst>
          </p:cNvPr>
          <p:cNvSpPr txBox="1">
            <a:spLocks/>
          </p:cNvSpPr>
          <p:nvPr/>
        </p:nvSpPr>
        <p:spPr>
          <a:xfrm>
            <a:off x="3321270" y="373173"/>
            <a:ext cx="5822730"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marL="0" marR="0" indent="0" algn="ctr" defTabSz="457200" rtl="0" latinLnBrk="0">
              <a:lnSpc>
                <a:spcPct val="100000"/>
              </a:lnSpc>
              <a:spcBef>
                <a:spcPts val="0"/>
              </a:spcBef>
              <a:spcAft>
                <a:spcPts val="0"/>
              </a:spcAft>
              <a:buClrTx/>
              <a:buSzTx/>
              <a:buFontTx/>
              <a:buNone/>
              <a:tabLst/>
              <a:defRPr sz="55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pPr algn="l"/>
            <a:r>
              <a:rPr lang="en-US" sz="2400" b="1" kern="0" dirty="0">
                <a:solidFill>
                  <a:srgbClr val="F9FFF8"/>
                </a:solidFill>
              </a:rPr>
              <a:t>DO NOT IGNORE THESE SIGNS &amp; SYMPTOMS</a:t>
            </a:r>
          </a:p>
        </p:txBody>
      </p:sp>
    </p:spTree>
    <p:extLst>
      <p:ext uri="{BB962C8B-B14F-4D97-AF65-F5344CB8AC3E}">
        <p14:creationId xmlns:p14="http://schemas.microsoft.com/office/powerpoint/2010/main" val="114369803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73173"/>
            <a:ext cx="260583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cs typeface="Calibri"/>
                <a:sym typeface="Calibri"/>
              </a:rPr>
              <a:t>Open Segment</a:t>
            </a: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785536" y="2056069"/>
            <a:ext cx="7583914" cy="2246769"/>
          </a:xfrm>
          <a:prstGeom prst="rect">
            <a:avLst/>
          </a:prstGeom>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Suggested Time = Zaim’s discretion</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Zaim can include any other segment of local interest in this segment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4200298243"/>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463833" y="370056"/>
            <a:ext cx="5475117" cy="63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600" b="1">
                <a:solidFill>
                  <a:srgbClr val="FFFFFF"/>
                </a:solidFill>
                <a:latin typeface="+mj-lt"/>
                <a:ea typeface="+mj-ea"/>
                <a:cs typeface="+mj-cs"/>
                <a:sym typeface="Helvetica"/>
              </a:defRPr>
            </a:lvl1pPr>
          </a:lstStyle>
          <a:p>
            <a:r>
              <a:t>  </a:t>
            </a:r>
          </a:p>
        </p:txBody>
      </p:sp>
      <p:sp>
        <p:nvSpPr>
          <p:cNvPr id="172" name="Content Placeholder 2"/>
          <p:cNvSpPr txBox="1"/>
          <p:nvPr/>
        </p:nvSpPr>
        <p:spPr>
          <a:xfrm>
            <a:off x="674368" y="1370012"/>
            <a:ext cx="7795264"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gn="ctr" defTabSz="434340">
              <a:lnSpc>
                <a:spcPct val="90000"/>
              </a:lnSpc>
              <a:spcBef>
                <a:spcPts val="700"/>
              </a:spcBef>
              <a:defRPr sz="3420" b="1">
                <a:latin typeface="+mj-lt"/>
                <a:ea typeface="+mj-ea"/>
                <a:cs typeface="+mj-cs"/>
                <a:sym typeface="Helvetica"/>
              </a:defRPr>
            </a:pPr>
            <a:r>
              <a:rPr dirty="0"/>
              <a:t>Reminders/Announcements</a:t>
            </a:r>
          </a:p>
          <a:p>
            <a:pPr algn="ctr" defTabSz="434340">
              <a:lnSpc>
                <a:spcPct val="90000"/>
              </a:lnSpc>
              <a:spcBef>
                <a:spcPts val="700"/>
              </a:spcBef>
              <a:defRPr sz="3420" b="1">
                <a:latin typeface="+mj-lt"/>
                <a:ea typeface="+mj-ea"/>
                <a:cs typeface="+mj-cs"/>
                <a:sym typeface="Helvetica"/>
              </a:defRPr>
            </a:pPr>
            <a:r>
              <a:rPr dirty="0" err="1"/>
              <a:t>Dua</a:t>
            </a:r>
            <a:endParaRPr sz="3040" dirty="0"/>
          </a:p>
          <a:p>
            <a:pPr algn="ctr" defTabSz="434340">
              <a:lnSpc>
                <a:spcPct val="90000"/>
              </a:lnSpc>
              <a:spcBef>
                <a:spcPts val="600"/>
              </a:spcBef>
              <a:defRPr sz="3420" b="1">
                <a:latin typeface="+mj-lt"/>
                <a:ea typeface="+mj-ea"/>
                <a:cs typeface="+mj-cs"/>
                <a:sym typeface="Helvetica"/>
              </a:defRPr>
            </a:pPr>
            <a:endParaRPr sz="3040" dirty="0"/>
          </a:p>
          <a:p>
            <a:pPr algn="ctr" defTabSz="434340">
              <a:lnSpc>
                <a:spcPct val="90000"/>
              </a:lnSpc>
              <a:spcBef>
                <a:spcPts val="700"/>
              </a:spcBef>
              <a:defRPr sz="3420" b="1">
                <a:latin typeface="+mj-lt"/>
                <a:ea typeface="+mj-ea"/>
                <a:cs typeface="+mj-cs"/>
                <a:sym typeface="Helvetica"/>
              </a:defRPr>
            </a:pPr>
            <a:r>
              <a:rPr dirty="0" err="1"/>
              <a:t>Jazakumullah</a:t>
            </a:r>
            <a:r>
              <a:rPr dirty="0"/>
              <a:t> for Participating!</a:t>
            </a:r>
            <a:endParaRPr sz="3040" dirty="0"/>
          </a:p>
          <a:p>
            <a:pPr algn="ctr" defTabSz="434340">
              <a:lnSpc>
                <a:spcPct val="90000"/>
              </a:lnSpc>
              <a:spcBef>
                <a:spcPts val="600"/>
              </a:spcBef>
              <a:defRPr sz="3420" b="1">
                <a:latin typeface="+mj-lt"/>
                <a:ea typeface="+mj-ea"/>
                <a:cs typeface="+mj-cs"/>
                <a:sym typeface="Helvetica"/>
              </a:defRPr>
            </a:pPr>
            <a:endParaRPr sz="3040" dirty="0"/>
          </a:p>
          <a:p>
            <a:pPr algn="ctr" defTabSz="434340">
              <a:lnSpc>
                <a:spcPct val="90000"/>
              </a:lnSpc>
              <a:spcBef>
                <a:spcPts val="700"/>
              </a:spcBef>
              <a:defRPr sz="3420" b="1">
                <a:solidFill>
                  <a:srgbClr val="FF0000"/>
                </a:solidFill>
                <a:latin typeface="+mj-lt"/>
                <a:ea typeface="+mj-ea"/>
                <a:cs typeface="+mj-cs"/>
                <a:sym typeface="Helvetica"/>
              </a:defRPr>
            </a:pPr>
            <a:r>
              <a:rPr dirty="0"/>
              <a:t>If you enjoyed it, please convey to those brothers who are not here today!</a:t>
            </a:r>
          </a:p>
        </p:txBody>
      </p:sp>
      <p:sp>
        <p:nvSpPr>
          <p:cNvPr id="173" name="TextBox 2"/>
          <p:cNvSpPr txBox="1"/>
          <p:nvPr/>
        </p:nvSpPr>
        <p:spPr>
          <a:xfrm>
            <a:off x="3463833" y="370056"/>
            <a:ext cx="250670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b="1" dirty="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idx="4294967295"/>
          </p:nvPr>
        </p:nvSpPr>
        <p:spPr>
          <a:xfrm>
            <a:off x="3329567" y="402276"/>
            <a:ext cx="5404530" cy="561799"/>
          </a:xfrm>
          <a:prstGeom prst="rect">
            <a:avLst/>
          </a:prstGeom>
        </p:spPr>
        <p:txBody>
          <a:bodyPr>
            <a:normAutofit/>
          </a:bodyPr>
          <a:lstStyle>
            <a:lvl1pPr defTabSz="182879">
              <a:defRPr sz="3200">
                <a:solidFill>
                  <a:srgbClr val="FFFFFF"/>
                </a:solidFill>
              </a:defRPr>
            </a:lvl1pPr>
          </a:lstStyle>
          <a:p>
            <a:r>
              <a:rPr b="1" dirty="0">
                <a:latin typeface="+mn-lt"/>
              </a:rPr>
              <a:t>Recitation of </a:t>
            </a:r>
            <a:r>
              <a:rPr lang="en-US" b="1" dirty="0">
                <a:latin typeface="+mn-lt"/>
              </a:rPr>
              <a:t>the </a:t>
            </a:r>
            <a:r>
              <a:rPr b="1" dirty="0">
                <a:latin typeface="+mn-lt"/>
              </a:rPr>
              <a:t>Holy Quran</a:t>
            </a:r>
          </a:p>
        </p:txBody>
      </p:sp>
      <p:sp>
        <p:nvSpPr>
          <p:cNvPr id="33" name="Rectangle 32">
            <a:extLst>
              <a:ext uri="{FF2B5EF4-FFF2-40B4-BE49-F238E27FC236}">
                <a16:creationId xmlns:a16="http://schemas.microsoft.com/office/drawing/2014/main" id="{EA7F79AE-8F34-CE48-86DE-9F9115C11852}"/>
              </a:ext>
            </a:extLst>
          </p:cNvPr>
          <p:cNvSpPr/>
          <p:nvPr/>
        </p:nvSpPr>
        <p:spPr>
          <a:xfrm>
            <a:off x="346716" y="4065123"/>
            <a:ext cx="8672593" cy="2031325"/>
          </a:xfrm>
          <a:prstGeom prst="rect">
            <a:avLst/>
          </a:prstGeom>
        </p:spPr>
        <p:txBody>
          <a:bodyPr wrap="square">
            <a:spAutoFit/>
          </a:bodyPr>
          <a:lstStyle/>
          <a:p>
            <a:pPr algn="ctr"/>
            <a:r>
              <a:rPr lang="en-US" dirty="0">
                <a:latin typeface="Verdana" panose="020B0604030504040204" pitchFamily="34" charset="0"/>
              </a:rPr>
              <a:t>O Prophet! when believing women come to thee, taking the oath of allegiance </a:t>
            </a:r>
            <a:r>
              <a:rPr lang="en-US" i="1" dirty="0">
                <a:latin typeface="Verdana" panose="020B0604030504040204" pitchFamily="34" charset="0"/>
              </a:rPr>
              <a:t>at thy hands </a:t>
            </a:r>
            <a:r>
              <a:rPr lang="en-US" dirty="0">
                <a:latin typeface="Verdana" panose="020B0604030504040204" pitchFamily="34" charset="0"/>
              </a:rPr>
              <a:t>that they will not associate anything with Allah, and that they will not steal, and will not commit adultery, nor kill their children, nor bring forth a scandalous charge which they themselves have deliberately forged, nor disobey thee in what is right, then accept their allegiance and ask Allah to forgive them. Verily, Allah is Most Forgiving, Merciful. </a:t>
            </a:r>
            <a:r>
              <a:rPr lang="en-US" sz="1400" dirty="0">
                <a:latin typeface="Verdana" panose="020B0604030504040204" pitchFamily="34" charset="0"/>
              </a:rPr>
              <a:t>(60:13)</a:t>
            </a:r>
            <a:endParaRPr lang="en-US" sz="1400" dirty="0"/>
          </a:p>
        </p:txBody>
      </p:sp>
      <p:pic>
        <p:nvPicPr>
          <p:cNvPr id="2" name="Picture 1">
            <a:extLst>
              <a:ext uri="{FF2B5EF4-FFF2-40B4-BE49-F238E27FC236}">
                <a16:creationId xmlns:a16="http://schemas.microsoft.com/office/drawing/2014/main" id="{845F6E4B-9E3F-724A-A2EC-71E0FD575175}"/>
              </a:ext>
            </a:extLst>
          </p:cNvPr>
          <p:cNvPicPr>
            <a:picLocks noChangeAspect="1"/>
          </p:cNvPicPr>
          <p:nvPr/>
        </p:nvPicPr>
        <p:blipFill>
          <a:blip r:embed="rId2"/>
          <a:stretch>
            <a:fillRect/>
          </a:stretch>
        </p:blipFill>
        <p:spPr>
          <a:xfrm>
            <a:off x="1135117" y="964075"/>
            <a:ext cx="7086391" cy="3164797"/>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idx="4294967295"/>
          </p:nvPr>
        </p:nvSpPr>
        <p:spPr>
          <a:xfrm>
            <a:off x="3581400" y="446088"/>
            <a:ext cx="5562600" cy="511175"/>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br/>
            <a:br/>
            <a:br/>
            <a:br/>
            <a:endParaRPr/>
          </a:p>
        </p:txBody>
      </p:sp>
      <p:sp>
        <p:nvSpPr>
          <p:cNvPr id="109" name="TextBox 3"/>
          <p:cNvSpPr txBox="1"/>
          <p:nvPr/>
        </p:nvSpPr>
        <p:spPr>
          <a:xfrm>
            <a:off x="3374124" y="301826"/>
            <a:ext cx="2306461"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b="1" dirty="0"/>
              <a:t>Ansar Pledge</a:t>
            </a:r>
          </a:p>
        </p:txBody>
      </p:sp>
      <p:sp>
        <p:nvSpPr>
          <p:cNvPr id="110" name="Rectangle 6"/>
          <p:cNvSpPr txBox="1"/>
          <p:nvPr/>
        </p:nvSpPr>
        <p:spPr>
          <a:xfrm>
            <a:off x="153304" y="1287023"/>
            <a:ext cx="4859050" cy="1437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rPr dirty="0"/>
              <a:t>Say this part three times:</a:t>
            </a:r>
          </a:p>
          <a:p>
            <a:pPr>
              <a:defRPr sz="800" i="1">
                <a:latin typeface="+mj-lt"/>
                <a:ea typeface="+mj-ea"/>
                <a:cs typeface="+mj-cs"/>
                <a:sym typeface="Helvetica"/>
              </a:defRPr>
            </a:pPr>
            <a:endParaRPr dirty="0"/>
          </a:p>
          <a:p>
            <a:pPr>
              <a:defRPr sz="2000" i="1">
                <a:latin typeface="+mj-lt"/>
                <a:ea typeface="+mj-ea"/>
                <a:cs typeface="+mj-cs"/>
                <a:sym typeface="Helvetica"/>
              </a:defRPr>
            </a:pPr>
            <a:r>
              <a:rPr dirty="0"/>
              <a:t>Ash-</a:t>
            </a:r>
            <a:r>
              <a:rPr dirty="0" err="1"/>
              <a:t>hadu</a:t>
            </a:r>
            <a:r>
              <a:rPr dirty="0"/>
              <a:t> • </a:t>
            </a:r>
            <a:r>
              <a:rPr dirty="0" err="1"/>
              <a:t>alla</a:t>
            </a:r>
            <a:r>
              <a:rPr dirty="0"/>
              <a:t> </a:t>
            </a:r>
            <a:r>
              <a:rPr dirty="0" err="1"/>
              <a:t>ilaha</a:t>
            </a:r>
            <a:r>
              <a:rPr dirty="0"/>
              <a:t> • </a:t>
            </a:r>
            <a:r>
              <a:rPr dirty="0" err="1"/>
              <a:t>illallahu</a:t>
            </a:r>
            <a:r>
              <a:rPr dirty="0"/>
              <a:t> • </a:t>
            </a:r>
            <a:r>
              <a:rPr dirty="0" err="1"/>
              <a:t>wahdahu</a:t>
            </a:r>
            <a:r>
              <a:rPr dirty="0"/>
              <a:t> • la </a:t>
            </a:r>
            <a:r>
              <a:rPr dirty="0" err="1"/>
              <a:t>sharika</a:t>
            </a:r>
            <a:r>
              <a:rPr dirty="0"/>
              <a:t> </a:t>
            </a:r>
            <a:r>
              <a:rPr dirty="0" err="1"/>
              <a:t>lahu</a:t>
            </a:r>
            <a:r>
              <a:rPr dirty="0"/>
              <a:t> • </a:t>
            </a:r>
            <a:r>
              <a:rPr dirty="0" err="1"/>
              <a:t>wa</a:t>
            </a:r>
            <a:r>
              <a:rPr dirty="0"/>
              <a:t> ash-</a:t>
            </a:r>
            <a:r>
              <a:rPr dirty="0" err="1"/>
              <a:t>hadu</a:t>
            </a:r>
            <a:r>
              <a:rPr dirty="0"/>
              <a:t> • anna Muhammadan • ‘</a:t>
            </a:r>
            <a:r>
              <a:rPr dirty="0" err="1"/>
              <a:t>abduhu</a:t>
            </a:r>
            <a:r>
              <a:rPr dirty="0"/>
              <a:t> • </a:t>
            </a:r>
            <a:r>
              <a:rPr dirty="0" err="1"/>
              <a:t>wa</a:t>
            </a:r>
            <a:r>
              <a:rPr dirty="0"/>
              <a:t> </a:t>
            </a:r>
            <a:r>
              <a:rPr dirty="0" err="1"/>
              <a:t>rasuluh</a:t>
            </a:r>
            <a:endParaRPr dirty="0"/>
          </a:p>
        </p:txBody>
      </p:sp>
      <p:sp>
        <p:nvSpPr>
          <p:cNvPr id="112" name="Rectangle 8"/>
          <p:cNvSpPr txBox="1"/>
          <p:nvPr/>
        </p:nvSpPr>
        <p:spPr>
          <a:xfrm>
            <a:off x="128909" y="2733182"/>
            <a:ext cx="8739481" cy="3516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once:</a:t>
            </a:r>
          </a:p>
          <a:p>
            <a:pPr>
              <a:defRPr sz="2000"/>
            </a:pPr>
            <a:r>
              <a:t>I bear witness • that there is none worthy of worship • except Allah. • He is One • (and) has no partner, • and I bear witness • that Muhammad (peace be upon him) • is His servant • and messenger.</a:t>
            </a:r>
          </a:p>
          <a:p>
            <a:pPr>
              <a:defRPr sz="800" i="1">
                <a:latin typeface="+mj-lt"/>
                <a:ea typeface="+mj-ea"/>
                <a:cs typeface="+mj-cs"/>
                <a:sym typeface="Helvetica"/>
              </a:defRPr>
            </a:pPr>
            <a:endParaRPr/>
          </a:p>
          <a:p>
            <a:pPr>
              <a:defRPr sz="2000" i="1">
                <a:solidFill>
                  <a:srgbClr val="FF0000"/>
                </a:solidFill>
                <a:latin typeface="+mj-lt"/>
                <a:ea typeface="+mj-ea"/>
                <a:cs typeface="+mj-cs"/>
                <a:sym typeface="Helvetica"/>
              </a:defRPr>
            </a:pPr>
            <a:r>
              <a:t>Say this part once:</a:t>
            </a:r>
          </a:p>
          <a:p>
            <a:pPr>
              <a:defRPr sz="2000"/>
            </a:pPr>
            <a:r>
              <a:t>I solemnly pledge • that I shall endeavor • throughout my life </a:t>
            </a:r>
            <a:r>
              <a:rPr i="1">
                <a:latin typeface="+mj-lt"/>
                <a:ea typeface="+mj-ea"/>
                <a:cs typeface="+mj-cs"/>
                <a:sym typeface="Helvetica"/>
              </a:rPr>
              <a:t>•</a:t>
            </a:r>
            <a:r>
              <a:t> for the propagation </a:t>
            </a:r>
            <a:r>
              <a:rPr i="1">
                <a:latin typeface="+mj-lt"/>
                <a:ea typeface="+mj-ea"/>
                <a:cs typeface="+mj-cs"/>
                <a:sym typeface="Helvetica"/>
              </a:rPr>
              <a:t>•</a:t>
            </a:r>
            <a:r>
              <a:t> and consolidation </a:t>
            </a:r>
            <a:r>
              <a:rPr i="1">
                <a:latin typeface="+mj-lt"/>
                <a:ea typeface="+mj-ea"/>
                <a:cs typeface="+mj-cs"/>
                <a:sym typeface="Helvetica"/>
              </a:rPr>
              <a:t>•</a:t>
            </a:r>
            <a:r>
              <a:t> of Ahmadiyyat in Islam,</a:t>
            </a:r>
            <a:r>
              <a:rPr i="1">
                <a:latin typeface="+mj-lt"/>
                <a:ea typeface="+mj-ea"/>
                <a:cs typeface="+mj-cs"/>
                <a:sym typeface="Helvetica"/>
              </a:rPr>
              <a:t> • </a:t>
            </a:r>
            <a:r>
              <a:t>and shall stand guard </a:t>
            </a:r>
            <a:r>
              <a:rPr i="1">
                <a:latin typeface="+mj-lt"/>
                <a:ea typeface="+mj-ea"/>
                <a:cs typeface="+mj-cs"/>
                <a:sym typeface="Helvetica"/>
              </a:rPr>
              <a:t>•</a:t>
            </a:r>
            <a:r>
              <a:t> in defense of </a:t>
            </a:r>
            <a:r>
              <a:rPr i="1">
                <a:latin typeface="+mj-lt"/>
                <a:ea typeface="+mj-ea"/>
                <a:cs typeface="+mj-cs"/>
                <a:sym typeface="Helvetica"/>
              </a:rPr>
              <a:t>•</a:t>
            </a:r>
            <a:r>
              <a:t> the institution of Khilafat. </a:t>
            </a:r>
            <a:r>
              <a:rPr i="1">
                <a:latin typeface="+mj-lt"/>
                <a:ea typeface="+mj-ea"/>
                <a:cs typeface="+mj-cs"/>
                <a:sym typeface="Helvetica"/>
              </a:rPr>
              <a:t>•</a:t>
            </a:r>
            <a:r>
              <a:t> I shall not hesitate </a:t>
            </a:r>
            <a:r>
              <a:rPr i="1">
                <a:latin typeface="+mj-lt"/>
                <a:ea typeface="+mj-ea"/>
                <a:cs typeface="+mj-cs"/>
                <a:sym typeface="Helvetica"/>
              </a:rPr>
              <a:t>•</a:t>
            </a:r>
            <a:r>
              <a:t> to offer any sacrifice </a:t>
            </a:r>
            <a:r>
              <a:rPr i="1">
                <a:latin typeface="+mj-lt"/>
                <a:ea typeface="+mj-ea"/>
                <a:cs typeface="+mj-cs"/>
                <a:sym typeface="Helvetica"/>
              </a:rPr>
              <a:t>•</a:t>
            </a:r>
            <a:r>
              <a:t> in this regard.</a:t>
            </a:r>
            <a:r>
              <a:rPr i="1">
                <a:latin typeface="+mj-lt"/>
                <a:ea typeface="+mj-ea"/>
                <a:cs typeface="+mj-cs"/>
                <a:sym typeface="Helvetica"/>
              </a:rPr>
              <a:t> </a:t>
            </a:r>
            <a:r>
              <a:t>•</a:t>
            </a:r>
            <a:r>
              <a:rPr i="1">
                <a:latin typeface="+mj-lt"/>
                <a:ea typeface="+mj-ea"/>
                <a:cs typeface="+mj-cs"/>
                <a:sym typeface="Helvetica"/>
              </a:rPr>
              <a:t> </a:t>
            </a:r>
            <a:r>
              <a:t>Moreover, </a:t>
            </a:r>
            <a:r>
              <a:rPr i="1">
                <a:latin typeface="+mj-lt"/>
                <a:ea typeface="+mj-ea"/>
                <a:cs typeface="+mj-cs"/>
                <a:sym typeface="Helvetica"/>
              </a:rPr>
              <a:t>•</a:t>
            </a:r>
            <a:r>
              <a:t> I shall exhort my children </a:t>
            </a:r>
            <a:r>
              <a:rPr i="1">
                <a:latin typeface="+mj-lt"/>
                <a:ea typeface="+mj-ea"/>
                <a:cs typeface="+mj-cs"/>
                <a:sym typeface="Helvetica"/>
              </a:rPr>
              <a:t>•</a:t>
            </a:r>
            <a:r>
              <a:t> to always remain dedicated </a:t>
            </a:r>
            <a:r>
              <a:rPr i="1">
                <a:latin typeface="+mj-lt"/>
                <a:ea typeface="+mj-ea"/>
                <a:cs typeface="+mj-cs"/>
                <a:sym typeface="Helvetica"/>
              </a:rPr>
              <a:t>•</a:t>
            </a:r>
            <a:r>
              <a:t> and devoted </a:t>
            </a:r>
            <a:r>
              <a:rPr i="1">
                <a:latin typeface="+mj-lt"/>
                <a:ea typeface="+mj-ea"/>
                <a:cs typeface="+mj-cs"/>
                <a:sym typeface="Helvetica"/>
              </a:rPr>
              <a:t>•</a:t>
            </a:r>
            <a:r>
              <a:t> to Khilafat. </a:t>
            </a:r>
            <a:r>
              <a:rPr i="1">
                <a:latin typeface="+mj-lt"/>
                <a:ea typeface="+mj-ea"/>
                <a:cs typeface="+mj-cs"/>
                <a:sym typeface="Helvetica"/>
              </a:rPr>
              <a:t>• Insha’allah</a:t>
            </a:r>
            <a:r>
              <a:t>.</a:t>
            </a:r>
          </a:p>
        </p:txBody>
      </p:sp>
      <p:pic>
        <p:nvPicPr>
          <p:cNvPr id="7" name="Picture 6">
            <a:extLst>
              <a:ext uri="{FF2B5EF4-FFF2-40B4-BE49-F238E27FC236}">
                <a16:creationId xmlns:a16="http://schemas.microsoft.com/office/drawing/2014/main" id="{E36022D2-4A44-DC43-9E53-47E2A0755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1304" y="1570776"/>
            <a:ext cx="3721913" cy="11269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5356928" y="409744"/>
            <a:ext cx="186116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Calibri"/>
                <a:ea typeface="+mn-ea"/>
                <a:cs typeface="Calibri"/>
                <a:sym typeface="Calibri"/>
              </a:rPr>
              <a:t>Salat Page</a:t>
            </a:r>
          </a:p>
        </p:txBody>
      </p:sp>
      <p:sp>
        <p:nvSpPr>
          <p:cNvPr id="4" name="Rectangle 3">
            <a:extLst>
              <a:ext uri="{FF2B5EF4-FFF2-40B4-BE49-F238E27FC236}">
                <a16:creationId xmlns:a16="http://schemas.microsoft.com/office/drawing/2014/main" id="{C3FDC0BA-B6D5-F341-BBE3-E8B2CE6D883A}"/>
              </a:ext>
            </a:extLst>
          </p:cNvPr>
          <p:cNvSpPr/>
          <p:nvPr/>
        </p:nvSpPr>
        <p:spPr>
          <a:xfrm>
            <a:off x="542041" y="3551267"/>
            <a:ext cx="7978747" cy="2462213"/>
          </a:xfrm>
          <a:prstGeom prst="rect">
            <a:avLst/>
          </a:prstGeom>
        </p:spPr>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212529"/>
                </a:solidFill>
                <a:effectLst/>
                <a:uLnTx/>
                <a:uFillTx/>
                <a:latin typeface="-apple-system"/>
                <a:cs typeface="Calibri"/>
                <a:sym typeface="Calibri"/>
              </a:rPr>
              <a:t>Salat is an instrument for security against sins. It is a characteristic feature of Salat that it drives one away from sin and evil deeds. Therefore, seek that sort of Salat and try to mold your </a:t>
            </a:r>
            <a:r>
              <a:rPr kumimoji="0" lang="en-US" sz="2200" b="0" i="0" u="none" strike="noStrike" kern="0" cap="none" spc="0" normalizeH="0" baseline="0" noProof="0" dirty="0" err="1">
                <a:ln>
                  <a:noFill/>
                </a:ln>
                <a:solidFill>
                  <a:srgbClr val="212529"/>
                </a:solidFill>
                <a:effectLst/>
                <a:uLnTx/>
                <a:uFillTx/>
                <a:latin typeface="-apple-system"/>
                <a:cs typeface="Calibri"/>
                <a:sym typeface="Calibri"/>
              </a:rPr>
              <a:t>Salats</a:t>
            </a:r>
            <a:r>
              <a:rPr kumimoji="0" lang="en-US" sz="2200" b="0" i="0" u="none" strike="noStrike" kern="0" cap="none" spc="0" normalizeH="0" baseline="0" noProof="0" dirty="0">
                <a:ln>
                  <a:noFill/>
                </a:ln>
                <a:solidFill>
                  <a:srgbClr val="212529"/>
                </a:solidFill>
                <a:effectLst/>
                <a:uLnTx/>
                <a:uFillTx/>
                <a:latin typeface="-apple-system"/>
                <a:cs typeface="Calibri"/>
                <a:sym typeface="Calibri"/>
              </a:rPr>
              <a:t> accordingly. Salat is the essence of blessings. Favors of Allah are attained through the Salat. Therefore, perform it decently that you may inherit Allah’s blessings. </a:t>
            </a: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212529"/>
                </a:solidFill>
                <a:effectLst/>
                <a:uLnTx/>
                <a:uFillTx/>
                <a:latin typeface="-apple-system"/>
                <a:cs typeface="Calibri"/>
                <a:sym typeface="Calibri"/>
              </a:rPr>
              <a:t>(</a:t>
            </a:r>
            <a:r>
              <a:rPr kumimoji="0" lang="en-US" sz="2200" b="0" i="0" u="none" strike="noStrike" kern="0" cap="none" spc="0" normalizeH="0" baseline="0" noProof="0" dirty="0" err="1">
                <a:ln>
                  <a:noFill/>
                </a:ln>
                <a:solidFill>
                  <a:srgbClr val="212529"/>
                </a:solidFill>
                <a:effectLst/>
                <a:uLnTx/>
                <a:uFillTx/>
                <a:latin typeface="-apple-system"/>
                <a:cs typeface="Calibri"/>
                <a:sym typeface="Calibri"/>
              </a:rPr>
              <a:t>Malfuzat</a:t>
            </a:r>
            <a:r>
              <a:rPr kumimoji="0" lang="en-US" sz="2200" b="0" i="0" u="none" strike="noStrike" kern="0" cap="none" spc="0" normalizeH="0" baseline="0" noProof="0" dirty="0">
                <a:ln>
                  <a:noFill/>
                </a:ln>
                <a:solidFill>
                  <a:srgbClr val="212529"/>
                </a:solidFill>
                <a:effectLst/>
                <a:uLnTx/>
                <a:uFillTx/>
                <a:latin typeface="-apple-system"/>
                <a:cs typeface="Calibri"/>
                <a:sym typeface="Calibri"/>
              </a:rPr>
              <a:t> Vol. 3 p 103)</a:t>
            </a:r>
            <a:endParaRPr kumimoji="0" lang="en-US" sz="22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6" name="Picture 5">
            <a:extLst>
              <a:ext uri="{FF2B5EF4-FFF2-40B4-BE49-F238E27FC236}">
                <a16:creationId xmlns:a16="http://schemas.microsoft.com/office/drawing/2014/main" id="{6EDA2B8E-A27B-F647-9A2A-689A800966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6130" y="1216524"/>
            <a:ext cx="7110571" cy="2076163"/>
          </a:xfrm>
          <a:prstGeom prst="rect">
            <a:avLst/>
          </a:prstGeom>
        </p:spPr>
      </p:pic>
    </p:spTree>
    <p:extLst>
      <p:ext uri="{BB962C8B-B14F-4D97-AF65-F5344CB8AC3E}">
        <p14:creationId xmlns:p14="http://schemas.microsoft.com/office/powerpoint/2010/main" val="59360337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513018" y="357466"/>
            <a:ext cx="4343493"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r>
              <a:rPr lang="en-US" b="1" dirty="0"/>
              <a:t>The Holy Quran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64748" y="2317679"/>
            <a:ext cx="6314512" cy="2246769"/>
          </a:xfrm>
          <a:prstGeom prst="rect">
            <a:avLst/>
          </a:prstGeom>
        </p:spPr>
        <p:txBody>
          <a:bodyPr wrap="square">
            <a:spAutoFit/>
          </a:bodyPr>
          <a:lstStyle/>
          <a:p>
            <a:r>
              <a:rPr lang="en-US" sz="2800" b="1" dirty="0"/>
              <a:t>Suggested Time = 10 mins</a:t>
            </a:r>
          </a:p>
          <a:p>
            <a:endParaRPr lang="en-US" sz="2800" b="1" dirty="0"/>
          </a:p>
          <a:p>
            <a:r>
              <a:rPr lang="en-US" sz="2800" b="1" dirty="0"/>
              <a:t>It contains verses, questions </a:t>
            </a:r>
          </a:p>
          <a:p>
            <a:r>
              <a:rPr lang="en-US" sz="2800" b="1" dirty="0"/>
              <a:t>about the verses followed </a:t>
            </a:r>
          </a:p>
          <a:p>
            <a:r>
              <a:rPr lang="en-US" sz="2800" b="1" dirty="0"/>
              <a:t>by commentary</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822" y="1469736"/>
            <a:ext cx="3877564" cy="4318000"/>
          </a:xfrm>
          <a:prstGeom prst="rect">
            <a:avLst/>
          </a:prstGeom>
        </p:spPr>
      </p:pic>
    </p:spTree>
    <p:extLst>
      <p:ext uri="{BB962C8B-B14F-4D97-AF65-F5344CB8AC3E}">
        <p14:creationId xmlns:p14="http://schemas.microsoft.com/office/powerpoint/2010/main" val="226807441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idx="4294967295"/>
          </p:nvPr>
        </p:nvSpPr>
        <p:spPr>
          <a:xfrm>
            <a:off x="3329567" y="402276"/>
            <a:ext cx="5404530" cy="561799"/>
          </a:xfrm>
          <a:prstGeom prst="rect">
            <a:avLst/>
          </a:prstGeom>
        </p:spPr>
        <p:txBody>
          <a:bodyPr>
            <a:normAutofit/>
          </a:bodyPr>
          <a:lstStyle>
            <a:lvl1pPr defTabSz="182879">
              <a:defRPr sz="3200">
                <a:solidFill>
                  <a:srgbClr val="FFFFFF"/>
                </a:solidFill>
              </a:defRPr>
            </a:lvl1pPr>
          </a:lstStyle>
          <a:p>
            <a:r>
              <a:rPr b="1" dirty="0">
                <a:latin typeface="+mn-lt"/>
              </a:rPr>
              <a:t>Recitation of </a:t>
            </a:r>
            <a:r>
              <a:rPr lang="en-US" b="1" dirty="0">
                <a:latin typeface="+mn-lt"/>
              </a:rPr>
              <a:t>the </a:t>
            </a:r>
            <a:r>
              <a:rPr b="1" dirty="0">
                <a:latin typeface="+mn-lt"/>
              </a:rPr>
              <a:t>Holy Quran</a:t>
            </a:r>
          </a:p>
        </p:txBody>
      </p:sp>
      <p:sp>
        <p:nvSpPr>
          <p:cNvPr id="33" name="Rectangle 32">
            <a:extLst>
              <a:ext uri="{FF2B5EF4-FFF2-40B4-BE49-F238E27FC236}">
                <a16:creationId xmlns:a16="http://schemas.microsoft.com/office/drawing/2014/main" id="{EA7F79AE-8F34-CE48-86DE-9F9115C11852}"/>
              </a:ext>
            </a:extLst>
          </p:cNvPr>
          <p:cNvSpPr/>
          <p:nvPr/>
        </p:nvSpPr>
        <p:spPr>
          <a:xfrm>
            <a:off x="346716" y="4065123"/>
            <a:ext cx="8672593" cy="2031325"/>
          </a:xfrm>
          <a:prstGeom prst="rect">
            <a:avLst/>
          </a:prstGeom>
        </p:spPr>
        <p:txBody>
          <a:bodyPr wrap="square">
            <a:spAutoFit/>
          </a:bodyPr>
          <a:lstStyle/>
          <a:p>
            <a:pPr algn="ctr"/>
            <a:r>
              <a:rPr lang="en-US" dirty="0">
                <a:latin typeface="Verdana" panose="020B0604030504040204" pitchFamily="34" charset="0"/>
              </a:rPr>
              <a:t>O Prophet! when believing women come to thee, taking the oath of allegiance </a:t>
            </a:r>
            <a:r>
              <a:rPr lang="en-US" i="1" dirty="0">
                <a:latin typeface="Verdana" panose="020B0604030504040204" pitchFamily="34" charset="0"/>
              </a:rPr>
              <a:t>at thy hands </a:t>
            </a:r>
            <a:r>
              <a:rPr lang="en-US" dirty="0">
                <a:latin typeface="Verdana" panose="020B0604030504040204" pitchFamily="34" charset="0"/>
              </a:rPr>
              <a:t>that they will not associate anything with Allah, and that they will not steal, and will not commit adultery, nor kill their children, nor bring forth a scandalous charge which they themselves have deliberately forged, nor disobey thee in what is right, then accept their allegiance and ask Allah to forgive them. Verily, Allah is Most Forgiving, Merciful. </a:t>
            </a:r>
            <a:r>
              <a:rPr lang="en-US" sz="1400" dirty="0">
                <a:latin typeface="Verdana" panose="020B0604030504040204" pitchFamily="34" charset="0"/>
              </a:rPr>
              <a:t>(60:13)</a:t>
            </a:r>
            <a:endParaRPr lang="en-US" sz="1400" dirty="0"/>
          </a:p>
        </p:txBody>
      </p:sp>
      <p:pic>
        <p:nvPicPr>
          <p:cNvPr id="2" name="Picture 1">
            <a:extLst>
              <a:ext uri="{FF2B5EF4-FFF2-40B4-BE49-F238E27FC236}">
                <a16:creationId xmlns:a16="http://schemas.microsoft.com/office/drawing/2014/main" id="{845F6E4B-9E3F-724A-A2EC-71E0FD575175}"/>
              </a:ext>
            </a:extLst>
          </p:cNvPr>
          <p:cNvPicPr>
            <a:picLocks noChangeAspect="1"/>
          </p:cNvPicPr>
          <p:nvPr/>
        </p:nvPicPr>
        <p:blipFill>
          <a:blip r:embed="rId2"/>
          <a:stretch>
            <a:fillRect/>
          </a:stretch>
        </p:blipFill>
        <p:spPr>
          <a:xfrm>
            <a:off x="1135117" y="964075"/>
            <a:ext cx="7086391" cy="3164797"/>
          </a:xfrm>
          <a:prstGeom prst="rect">
            <a:avLst/>
          </a:prstGeom>
        </p:spPr>
      </p:pic>
    </p:spTree>
    <p:extLst>
      <p:ext uri="{BB962C8B-B14F-4D97-AF65-F5344CB8AC3E}">
        <p14:creationId xmlns:p14="http://schemas.microsoft.com/office/powerpoint/2010/main" val="195246922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6"/>
          <p:cNvSpPr txBox="1"/>
          <p:nvPr/>
        </p:nvSpPr>
        <p:spPr>
          <a:xfrm>
            <a:off x="3436606" y="355069"/>
            <a:ext cx="180773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latin typeface="Calibri" panose="020F0502020204030204" pitchFamily="34" charset="0"/>
                <a:cs typeface="Calibri" panose="020F0502020204030204" pitchFamily="34" charset="0"/>
              </a:rPr>
              <a:t>Questions</a:t>
            </a:r>
          </a:p>
        </p:txBody>
      </p:sp>
      <p:sp>
        <p:nvSpPr>
          <p:cNvPr id="128" name="Content Placeholder 8"/>
          <p:cNvSpPr txBox="1"/>
          <p:nvPr/>
        </p:nvSpPr>
        <p:spPr>
          <a:xfrm>
            <a:off x="506572" y="2588962"/>
            <a:ext cx="8592676" cy="700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342900" indent="-342900">
              <a:spcBef>
                <a:spcPts val="600"/>
              </a:spcBef>
              <a:buSzPct val="100000"/>
              <a:buFont typeface="Arial"/>
              <a:buChar char="•"/>
              <a:defRPr sz="2800"/>
            </a:pPr>
            <a:r>
              <a:rPr lang="en-US" sz="2800" dirty="0">
                <a:solidFill>
                  <a:schemeClr val="tx1"/>
                </a:solidFill>
              </a:rPr>
              <a:t>What is your understanding of a </a:t>
            </a:r>
            <a:r>
              <a:rPr lang="en-US" sz="2800" dirty="0" err="1">
                <a:solidFill>
                  <a:schemeClr val="tx1"/>
                </a:solidFill>
              </a:rPr>
              <a:t>Ma’ruf</a:t>
            </a:r>
            <a:r>
              <a:rPr lang="en-US" sz="2800" dirty="0">
                <a:solidFill>
                  <a:schemeClr val="tx1"/>
                </a:solidFill>
              </a:rPr>
              <a:t> decision?</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6"/>
          <p:cNvSpPr txBox="1"/>
          <p:nvPr/>
        </p:nvSpPr>
        <p:spPr>
          <a:xfrm>
            <a:off x="3418648" y="407162"/>
            <a:ext cx="230325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latin typeface="Calibri" panose="020F0502020204030204" pitchFamily="34" charset="0"/>
                <a:cs typeface="Calibri" panose="020F0502020204030204" pitchFamily="34" charset="0"/>
              </a:rPr>
              <a:t>Commentary</a:t>
            </a:r>
          </a:p>
        </p:txBody>
      </p:sp>
      <p:sp>
        <p:nvSpPr>
          <p:cNvPr id="131" name="Content Placeholder 2"/>
          <p:cNvSpPr txBox="1"/>
          <p:nvPr/>
        </p:nvSpPr>
        <p:spPr>
          <a:xfrm>
            <a:off x="167511" y="1847145"/>
            <a:ext cx="8808978" cy="3313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342900" indent="-342900">
              <a:spcBef>
                <a:spcPts val="500"/>
              </a:spcBef>
              <a:buSzPct val="100000"/>
              <a:buFont typeface="Arial"/>
              <a:buChar char="•"/>
              <a:defRPr sz="2400"/>
            </a:pPr>
            <a:endParaRPr sz="2000" dirty="0"/>
          </a:p>
        </p:txBody>
      </p:sp>
      <p:sp>
        <p:nvSpPr>
          <p:cNvPr id="2" name="Rectangle 1">
            <a:extLst>
              <a:ext uri="{FF2B5EF4-FFF2-40B4-BE49-F238E27FC236}">
                <a16:creationId xmlns:a16="http://schemas.microsoft.com/office/drawing/2014/main" id="{DB96B771-739C-6F4C-BD16-1A45956DBFE3}"/>
              </a:ext>
            </a:extLst>
          </p:cNvPr>
          <p:cNvSpPr/>
          <p:nvPr/>
        </p:nvSpPr>
        <p:spPr>
          <a:xfrm>
            <a:off x="499981" y="1336119"/>
            <a:ext cx="8140588" cy="4185761"/>
          </a:xfrm>
          <a:prstGeom prst="rect">
            <a:avLst/>
          </a:prstGeom>
        </p:spPr>
        <p:txBody>
          <a:bodyPr wrap="square">
            <a:spAutoFit/>
          </a:bodyPr>
          <a:lstStyle/>
          <a:p>
            <a:r>
              <a:rPr lang="en-US" sz="1600" dirty="0">
                <a:solidFill>
                  <a:srgbClr val="212529"/>
                </a:solidFill>
                <a:latin typeface="Helvetica" pitchFamily="2" charset="0"/>
              </a:rPr>
              <a:t>The meaning of these words are clear in that it means to establish the commands of God Almighty and to advise the community to adhere to these instructions. Therefore, it is incumbent upon every individual who considers themselves as part of this Jamaat to abide by this pledge and obey every instruction issued by the Khalifa accordingly.</a:t>
            </a:r>
          </a:p>
          <a:p>
            <a:endParaRPr lang="en-US" sz="1600" dirty="0">
              <a:solidFill>
                <a:srgbClr val="212529"/>
              </a:solidFill>
              <a:latin typeface="Helvetica" pitchFamily="2" charset="0"/>
            </a:endParaRPr>
          </a:p>
          <a:p>
            <a:r>
              <a:rPr lang="en-US" sz="1600" dirty="0" err="1">
                <a:solidFill>
                  <a:srgbClr val="212529"/>
                </a:solidFill>
                <a:latin typeface="Helvetica" pitchFamily="2" charset="0"/>
              </a:rPr>
              <a:t>Hazrat</a:t>
            </a:r>
            <a:r>
              <a:rPr lang="en-US" sz="1600" dirty="0">
                <a:solidFill>
                  <a:srgbClr val="212529"/>
                </a:solidFill>
                <a:latin typeface="Helvetica" pitchFamily="2" charset="0"/>
              </a:rPr>
              <a:t> Musleh Maud</a:t>
            </a:r>
            <a:r>
              <a:rPr lang="en-US" sz="1600" baseline="30000" dirty="0">
                <a:solidFill>
                  <a:srgbClr val="212529"/>
                </a:solidFill>
                <a:latin typeface="Helvetica" pitchFamily="2" charset="0"/>
              </a:rPr>
              <a:t>(ra)</a:t>
            </a:r>
            <a:r>
              <a:rPr lang="en-US" sz="1600" dirty="0">
                <a:solidFill>
                  <a:srgbClr val="212529"/>
                </a:solidFill>
                <a:latin typeface="Helvetica" pitchFamily="2" charset="0"/>
              </a:rPr>
              <a:t> has also explained this issue by saying that should there ever be a scenario whereby a wrong instruction has been issued, then since God Almighty Himself is to safeguard the institution of Khilafat, He will never permit the outcome of that decision to be harmful. Instead, God Almighty will create those circumstances by which there will be a positive outcome from that instruction. (</a:t>
            </a:r>
            <a:r>
              <a:rPr lang="en-US" sz="1600" i="1" dirty="0">
                <a:solidFill>
                  <a:srgbClr val="212529"/>
                </a:solidFill>
                <a:latin typeface="Helvetica" pitchFamily="2" charset="0"/>
              </a:rPr>
              <a:t>Tafsir-e-Kabir</a:t>
            </a:r>
            <a:r>
              <a:rPr lang="en-US" sz="1600" dirty="0">
                <a:solidFill>
                  <a:srgbClr val="212529"/>
                </a:solidFill>
                <a:latin typeface="Helvetica" pitchFamily="2" charset="0"/>
              </a:rPr>
              <a:t>, Vol. 6, pp. 376-377, under the verse Surah al-Nur: 56)</a:t>
            </a:r>
          </a:p>
          <a:p>
            <a:endParaRPr lang="en-US" sz="1600" dirty="0">
              <a:latin typeface="Helvetica" pitchFamily="2" charset="0"/>
            </a:endParaRPr>
          </a:p>
          <a:p>
            <a:r>
              <a:rPr lang="en-US" sz="1600" dirty="0">
                <a:solidFill>
                  <a:srgbClr val="212529"/>
                </a:solidFill>
                <a:latin typeface="Helvetica" pitchFamily="2" charset="0"/>
              </a:rPr>
              <a:t>Therefore, it is not the job of an individual to interpret what is a </a:t>
            </a:r>
            <a:r>
              <a:rPr lang="en-US" sz="1600" i="1" dirty="0" err="1">
                <a:solidFill>
                  <a:srgbClr val="212529"/>
                </a:solidFill>
                <a:latin typeface="Helvetica" pitchFamily="2" charset="0"/>
              </a:rPr>
              <a:t>ma‘ruf</a:t>
            </a:r>
            <a:r>
              <a:rPr lang="en-US" sz="1600" dirty="0">
                <a:solidFill>
                  <a:srgbClr val="212529"/>
                </a:solidFill>
                <a:latin typeface="Helvetica" pitchFamily="2" charset="0"/>
              </a:rPr>
              <a:t> decision. A </a:t>
            </a:r>
            <a:r>
              <a:rPr lang="en-US" sz="1600" i="1" dirty="0" err="1">
                <a:solidFill>
                  <a:srgbClr val="212529"/>
                </a:solidFill>
                <a:latin typeface="Helvetica" pitchFamily="2" charset="0"/>
              </a:rPr>
              <a:t>ma‘ruf</a:t>
            </a:r>
            <a:r>
              <a:rPr lang="en-US" sz="1600" dirty="0">
                <a:solidFill>
                  <a:srgbClr val="212529"/>
                </a:solidFill>
                <a:latin typeface="Helvetica" pitchFamily="2" charset="0"/>
              </a:rPr>
              <a:t> decision is one which is in line with the Quran, the practice of the Holy Prophet</a:t>
            </a:r>
            <a:r>
              <a:rPr lang="en-US" sz="1600" baseline="30000" dirty="0">
                <a:solidFill>
                  <a:srgbClr val="212529"/>
                </a:solidFill>
                <a:latin typeface="Helvetica" pitchFamily="2" charset="0"/>
              </a:rPr>
              <a:t>(</a:t>
            </a:r>
            <a:r>
              <a:rPr lang="en-US" sz="1600" baseline="30000" dirty="0" err="1">
                <a:solidFill>
                  <a:srgbClr val="212529"/>
                </a:solidFill>
                <a:latin typeface="Helvetica" pitchFamily="2" charset="0"/>
              </a:rPr>
              <a:t>sa</a:t>
            </a:r>
            <a:r>
              <a:rPr lang="en-US" sz="1600" baseline="30000" dirty="0">
                <a:solidFill>
                  <a:srgbClr val="212529"/>
                </a:solidFill>
                <a:latin typeface="Helvetica" pitchFamily="2" charset="0"/>
              </a:rPr>
              <a:t>)</a:t>
            </a:r>
            <a:r>
              <a:rPr lang="en-US" sz="1600" dirty="0">
                <a:solidFill>
                  <a:srgbClr val="212529"/>
                </a:solidFill>
                <a:latin typeface="Helvetica" pitchFamily="2" charset="0"/>
              </a:rPr>
              <a:t> his sayings and also that which falls in line with the just arbitrator [</a:t>
            </a:r>
            <a:r>
              <a:rPr lang="en-US" sz="1600" dirty="0" err="1">
                <a:solidFill>
                  <a:srgbClr val="212529"/>
                </a:solidFill>
                <a:latin typeface="Helvetica" pitchFamily="2" charset="0"/>
              </a:rPr>
              <a:t>Hazrat</a:t>
            </a:r>
            <a:r>
              <a:rPr lang="en-US" sz="1600" dirty="0">
                <a:solidFill>
                  <a:srgbClr val="212529"/>
                </a:solidFill>
                <a:latin typeface="Helvetica" pitchFamily="2" charset="0"/>
              </a:rPr>
              <a:t> Mirza Ghulam Ahmad</a:t>
            </a:r>
            <a:r>
              <a:rPr lang="en-US" sz="1600" baseline="30000" dirty="0">
                <a:solidFill>
                  <a:srgbClr val="212529"/>
                </a:solidFill>
                <a:latin typeface="Helvetica" pitchFamily="2" charset="0"/>
              </a:rPr>
              <a:t>(as)</a:t>
            </a:r>
            <a:r>
              <a:rPr lang="en-US" sz="1600" dirty="0">
                <a:solidFill>
                  <a:srgbClr val="212529"/>
                </a:solidFill>
                <a:latin typeface="Helvetica" pitchFamily="2" charset="0"/>
              </a:rPr>
              <a:t> of this era. </a:t>
            </a:r>
            <a:endParaRPr lang="en-US" sz="1600" dirty="0">
              <a:latin typeface="Helvetica" pitchFamily="2" charset="0"/>
            </a:endParaRPr>
          </a:p>
        </p:txBody>
      </p:sp>
    </p:spTree>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21717</TotalTime>
  <Words>2468</Words>
  <Application>Microsoft Macintosh PowerPoint</Application>
  <PresentationFormat>On-screen Show (4:3)</PresentationFormat>
  <Paragraphs>171</Paragraphs>
  <Slides>29</Slides>
  <Notes>0</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-apple-system</vt:lpstr>
      <vt:lpstr>Arial</vt:lpstr>
      <vt:lpstr>Calibri</vt:lpstr>
      <vt:lpstr>Calibri Light</vt:lpstr>
      <vt:lpstr>Helvetica</vt:lpstr>
      <vt:lpstr>Times Roman</vt:lpstr>
      <vt:lpstr>Verdana</vt:lpstr>
      <vt:lpstr>Office Theme</vt:lpstr>
      <vt:lpstr>1_Office Theme</vt:lpstr>
      <vt:lpstr>PowerPoint Presentation</vt:lpstr>
      <vt:lpstr>Agenda</vt:lpstr>
      <vt:lpstr>Recitation of the Holy Quran</vt:lpstr>
      <vt:lpstr>     </vt:lpstr>
      <vt:lpstr>     </vt:lpstr>
      <vt:lpstr>     </vt:lpstr>
      <vt:lpstr>Recitation of the Holy Quran</vt:lpstr>
      <vt:lpstr>PowerPoint Presentation</vt:lpstr>
      <vt:lpstr>PowerPoint Presentation</vt:lpstr>
      <vt:lpstr>     </vt:lpstr>
      <vt:lpstr>Bond of brotherhood with the Promised messiah (peace be on him) Friday Sermon Fazal Mosque, London: September 19, 2003</vt:lpstr>
      <vt:lpstr>That he/she shall enter into a bond of brotherhood with this humble servant of God, pledging obedience to me in everything good for the sake of God, and remain faithful to it until the day of his/ her death. That he/she shall exert such a high devotion in the observance of this bond as is not to be found in any other worldly relationship and connection that demand devoted dutifulness.   </vt:lpstr>
      <vt:lpstr>PowerPoint Presentation</vt:lpstr>
      <vt:lpstr>PowerPoint Presentation</vt:lpstr>
      <vt:lpstr>PowerPoint Presentation</vt:lpstr>
      <vt:lpstr>PowerPoint Presentation</vt:lpstr>
      <vt:lpstr>PowerPoint Presentation</vt:lpstr>
      <vt:lpstr>     </vt:lpstr>
      <vt:lpstr>     </vt:lpstr>
      <vt:lpstr>PowerPoint Presentation</vt:lpstr>
      <vt:lpstr>1. Sunlight reaches Earth's atmosphere and is scattered in all directions by all the gases and particles in the air. Blue light is scattered more than the other colors because it travels as shorter, smaller waves. This is why we see a blue sky most of the time. Interestingly sky is orange reddish on Mars (nasa.gov)  2.  </vt:lpstr>
      <vt:lpstr>3. In 1895 Huzoor(as) made known the outcome of his research regarding the religious beliefs of Founder of the Sikh religion. Huzoor(as) stated that although Hadhrat Baba Nanak was born in a Hindu household, he had later on accepted Islam. Hadhrat Baba Nanak (1469-1539) was a righteous person who meticulously followed all the teachings of Islam, so much so that he traveled to Mecca for the purpose of performing pilgrimage to the House of Allah. One of his holy gowns contained Islamic declaration of faith, as well as many verses of the Holy Quran inscribed in Arabic. </vt:lpstr>
      <vt:lpstr>     </vt:lpstr>
      <vt:lpstr>     </vt:lpstr>
      <vt:lpstr>     </vt:lpstr>
      <vt:lpstr>     </vt:lpstr>
      <vt:lpstr>     </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Iftikhar Ahmed</cp:lastModifiedBy>
  <cp:revision>120</cp:revision>
  <dcterms:modified xsi:type="dcterms:W3CDTF">2021-03-24T23:37:43Z</dcterms:modified>
</cp:coreProperties>
</file>